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289" r:id="rId3"/>
    <p:sldId id="290" r:id="rId4"/>
    <p:sldId id="291" r:id="rId5"/>
    <p:sldId id="280" r:id="rId6"/>
    <p:sldId id="284" r:id="rId7"/>
    <p:sldId id="292" r:id="rId8"/>
    <p:sldId id="293" r:id="rId9"/>
    <p:sldId id="294" r:id="rId10"/>
    <p:sldId id="295" r:id="rId11"/>
    <p:sldId id="296" r:id="rId12"/>
    <p:sldId id="272" r:id="rId13"/>
    <p:sldId id="282" r:id="rId14"/>
    <p:sldId id="287" r:id="rId15"/>
    <p:sldId id="283" r:id="rId16"/>
    <p:sldId id="281" r:id="rId17"/>
    <p:sldId id="300" r:id="rId18"/>
    <p:sldId id="297" r:id="rId19"/>
    <p:sldId id="299" r:id="rId20"/>
    <p:sldId id="301" r:id="rId21"/>
    <p:sldId id="285" r:id="rId22"/>
    <p:sldId id="28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ega" initials="S" lastIdx="1" clrIdx="0">
    <p:extLst>
      <p:ext uri="{19B8F6BF-5375-455C-9EA6-DF929625EA0E}">
        <p15:presenceInfo xmlns:p15="http://schemas.microsoft.com/office/powerpoint/2012/main" userId="Sere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A7A"/>
    <a:srgbClr val="B4C7E7"/>
    <a:srgbClr val="96B0DE"/>
    <a:srgbClr val="A9B5C3"/>
    <a:srgbClr val="CBCF13"/>
    <a:srgbClr val="B0B410"/>
    <a:srgbClr val="E9ED31"/>
    <a:srgbClr val="71849B"/>
    <a:srgbClr val="868C9A"/>
    <a:srgbClr val="989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89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ru-RU" dirty="0" smtClean="0"/>
              <a:t>Удалённость</a:t>
            </a:r>
            <a:r>
              <a:rPr lang="ru-RU" baseline="0" dirty="0" smtClean="0"/>
              <a:t> элементов от начального размещения в зависимости от площади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Лист1!$A$2</c:f>
              <c:strCache>
                <c:ptCount val="1"/>
                <c:pt idx="0">
                  <c:v>FD20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Лист1!$B$1:$X$1</c:f>
              <c:strCache>
                <c:ptCount val="23"/>
                <c:pt idx="0">
                  <c:v>269312 (1)</c:v>
                </c:pt>
                <c:pt idx="1">
                  <c:v>16128 (1)</c:v>
                </c:pt>
                <c:pt idx="2">
                  <c:v>15872 (1)</c:v>
                </c:pt>
                <c:pt idx="3">
                  <c:v>8064 (243)</c:v>
                </c:pt>
                <c:pt idx="4">
                  <c:v>736 (3)</c:v>
                </c:pt>
                <c:pt idx="5">
                  <c:v>672 (221)</c:v>
                </c:pt>
                <c:pt idx="6">
                  <c:v>544 (6)</c:v>
                </c:pt>
                <c:pt idx="7">
                  <c:v>480 (30)</c:v>
                </c:pt>
                <c:pt idx="8">
                  <c:v>448 (118)</c:v>
                </c:pt>
                <c:pt idx="9">
                  <c:v>416 (77)</c:v>
                </c:pt>
                <c:pt idx="10">
                  <c:v>384 (311)</c:v>
                </c:pt>
                <c:pt idx="11">
                  <c:v>352 (29)</c:v>
                </c:pt>
                <c:pt idx="12">
                  <c:v>320 (175)</c:v>
                </c:pt>
                <c:pt idx="13">
                  <c:v>288 (197)</c:v>
                </c:pt>
                <c:pt idx="14">
                  <c:v>256 (713)</c:v>
                </c:pt>
                <c:pt idx="15">
                  <c:v>224 (2050)</c:v>
                </c:pt>
                <c:pt idx="16">
                  <c:v>192 (873)</c:v>
                </c:pt>
                <c:pt idx="17">
                  <c:v>160 (231)</c:v>
                </c:pt>
                <c:pt idx="18">
                  <c:v>128 (2224)</c:v>
                </c:pt>
                <c:pt idx="19">
                  <c:v>96 (2219)</c:v>
                </c:pt>
                <c:pt idx="20">
                  <c:v>64 (1254)</c:v>
                </c:pt>
                <c:pt idx="21">
                  <c:v>32 (1529)</c:v>
                </c:pt>
                <c:pt idx="22">
                  <c:v>1 (246)</c:v>
                </c:pt>
              </c:strCache>
            </c:strRef>
          </c:cat>
          <c:val>
            <c:numRef>
              <c:f>Лист1!$B$2:$X$2</c:f>
              <c:numCache>
                <c:formatCode>General</c:formatCode>
                <c:ptCount val="23"/>
                <c:pt idx="0">
                  <c:v>19.951528982260101</c:v>
                </c:pt>
                <c:pt idx="1">
                  <c:v>0.25020236994876399</c:v>
                </c:pt>
                <c:pt idx="2">
                  <c:v>0.37120738560809902</c:v>
                </c:pt>
                <c:pt idx="3">
                  <c:v>19.114212787796699</c:v>
                </c:pt>
                <c:pt idx="4">
                  <c:v>0.434455910873079</c:v>
                </c:pt>
                <c:pt idx="5">
                  <c:v>0.43535211920469902</c:v>
                </c:pt>
                <c:pt idx="6">
                  <c:v>0.51498622679148298</c:v>
                </c:pt>
                <c:pt idx="7">
                  <c:v>0.430237085052732</c:v>
                </c:pt>
                <c:pt idx="8">
                  <c:v>0.373222568052613</c:v>
                </c:pt>
                <c:pt idx="9">
                  <c:v>0.41514687543663897</c:v>
                </c:pt>
                <c:pt idx="10">
                  <c:v>0.47790420102744602</c:v>
                </c:pt>
                <c:pt idx="11">
                  <c:v>0.43257858093678098</c:v>
                </c:pt>
                <c:pt idx="12">
                  <c:v>0.40194364071677402</c:v>
                </c:pt>
                <c:pt idx="13">
                  <c:v>0.38936516492152901</c:v>
                </c:pt>
                <c:pt idx="14">
                  <c:v>0.416033710506031</c:v>
                </c:pt>
                <c:pt idx="15">
                  <c:v>0.40909853158932502</c:v>
                </c:pt>
                <c:pt idx="16">
                  <c:v>0.399675107889084</c:v>
                </c:pt>
                <c:pt idx="17">
                  <c:v>0.398284396855701</c:v>
                </c:pt>
                <c:pt idx="18">
                  <c:v>0.396141261562106</c:v>
                </c:pt>
                <c:pt idx="19">
                  <c:v>0.39280008496668101</c:v>
                </c:pt>
                <c:pt idx="20">
                  <c:v>0.39543502265390001</c:v>
                </c:pt>
                <c:pt idx="21">
                  <c:v>0.38784590302226701</c:v>
                </c:pt>
                <c:pt idx="22">
                  <c:v>9.5040650406504099</c:v>
                </c:pt>
              </c:numCache>
            </c:numRef>
          </c:val>
        </c:ser>
        <c:ser>
          <c:idx val="1"/>
          <c:order val="1"/>
          <c:tx>
            <c:strRef>
              <c:f>Лист1!$A$3</c:f>
              <c:strCache>
                <c:ptCount val="1"/>
                <c:pt idx="0">
                  <c:v>FD25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Лист1!$B$1:$X$1</c:f>
              <c:strCache>
                <c:ptCount val="23"/>
                <c:pt idx="0">
                  <c:v>269312 (1)</c:v>
                </c:pt>
                <c:pt idx="1">
                  <c:v>16128 (1)</c:v>
                </c:pt>
                <c:pt idx="2">
                  <c:v>15872 (1)</c:v>
                </c:pt>
                <c:pt idx="3">
                  <c:v>8064 (243)</c:v>
                </c:pt>
                <c:pt idx="4">
                  <c:v>736 (3)</c:v>
                </c:pt>
                <c:pt idx="5">
                  <c:v>672 (221)</c:v>
                </c:pt>
                <c:pt idx="6">
                  <c:v>544 (6)</c:v>
                </c:pt>
                <c:pt idx="7">
                  <c:v>480 (30)</c:v>
                </c:pt>
                <c:pt idx="8">
                  <c:v>448 (118)</c:v>
                </c:pt>
                <c:pt idx="9">
                  <c:v>416 (77)</c:v>
                </c:pt>
                <c:pt idx="10">
                  <c:v>384 (311)</c:v>
                </c:pt>
                <c:pt idx="11">
                  <c:v>352 (29)</c:v>
                </c:pt>
                <c:pt idx="12">
                  <c:v>320 (175)</c:v>
                </c:pt>
                <c:pt idx="13">
                  <c:v>288 (197)</c:v>
                </c:pt>
                <c:pt idx="14">
                  <c:v>256 (713)</c:v>
                </c:pt>
                <c:pt idx="15">
                  <c:v>224 (2050)</c:v>
                </c:pt>
                <c:pt idx="16">
                  <c:v>192 (873)</c:v>
                </c:pt>
                <c:pt idx="17">
                  <c:v>160 (231)</c:v>
                </c:pt>
                <c:pt idx="18">
                  <c:v>128 (2224)</c:v>
                </c:pt>
                <c:pt idx="19">
                  <c:v>96 (2219)</c:v>
                </c:pt>
                <c:pt idx="20">
                  <c:v>64 (1254)</c:v>
                </c:pt>
                <c:pt idx="21">
                  <c:v>32 (1529)</c:v>
                </c:pt>
                <c:pt idx="22">
                  <c:v>1 (246)</c:v>
                </c:pt>
              </c:strCache>
            </c:strRef>
          </c:cat>
          <c:val>
            <c:numRef>
              <c:f>Лист1!$B$3:$X$3</c:f>
              <c:numCache>
                <c:formatCode>General</c:formatCode>
                <c:ptCount val="23"/>
                <c:pt idx="0">
                  <c:v>23.990658405512001</c:v>
                </c:pt>
                <c:pt idx="1">
                  <c:v>0.25020236994876399</c:v>
                </c:pt>
                <c:pt idx="2">
                  <c:v>0.37120738560809902</c:v>
                </c:pt>
                <c:pt idx="3">
                  <c:v>23.890584899578801</c:v>
                </c:pt>
                <c:pt idx="4">
                  <c:v>0.434455910873079</c:v>
                </c:pt>
                <c:pt idx="5">
                  <c:v>0.54402129509719299</c:v>
                </c:pt>
                <c:pt idx="6">
                  <c:v>0.44802828469217199</c:v>
                </c:pt>
                <c:pt idx="7">
                  <c:v>0.47499339442042399</c:v>
                </c:pt>
                <c:pt idx="8">
                  <c:v>0.42624511245214203</c:v>
                </c:pt>
                <c:pt idx="9">
                  <c:v>0.49755171753650501</c:v>
                </c:pt>
                <c:pt idx="10">
                  <c:v>0.50492487615289205</c:v>
                </c:pt>
                <c:pt idx="11">
                  <c:v>0.49888023053500802</c:v>
                </c:pt>
                <c:pt idx="12">
                  <c:v>0.45259046571237099</c:v>
                </c:pt>
                <c:pt idx="13">
                  <c:v>0.40816998743688598</c:v>
                </c:pt>
                <c:pt idx="14">
                  <c:v>0.45004720622437799</c:v>
                </c:pt>
                <c:pt idx="15">
                  <c:v>0.47304381949559399</c:v>
                </c:pt>
                <c:pt idx="16">
                  <c:v>0.44946438479346301</c:v>
                </c:pt>
                <c:pt idx="17">
                  <c:v>0.43085468392016901</c:v>
                </c:pt>
                <c:pt idx="18">
                  <c:v>0.43815470686340302</c:v>
                </c:pt>
                <c:pt idx="19">
                  <c:v>0.41100010272530901</c:v>
                </c:pt>
                <c:pt idx="20">
                  <c:v>0.40505560769466997</c:v>
                </c:pt>
                <c:pt idx="21">
                  <c:v>0.41748613429120301</c:v>
                </c:pt>
                <c:pt idx="22">
                  <c:v>9.4959349593495901</c:v>
                </c:pt>
              </c:numCache>
            </c:numRef>
          </c:val>
        </c:ser>
        <c:ser>
          <c:idx val="2"/>
          <c:order val="2"/>
          <c:tx>
            <c:strRef>
              <c:f>Лист1!$A$4</c:f>
              <c:strCache>
                <c:ptCount val="1"/>
                <c:pt idx="0">
                  <c:v>FD20 + 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Лист1!$B$1:$X$1</c:f>
              <c:strCache>
                <c:ptCount val="23"/>
                <c:pt idx="0">
                  <c:v>269312 (1)</c:v>
                </c:pt>
                <c:pt idx="1">
                  <c:v>16128 (1)</c:v>
                </c:pt>
                <c:pt idx="2">
                  <c:v>15872 (1)</c:v>
                </c:pt>
                <c:pt idx="3">
                  <c:v>8064 (243)</c:v>
                </c:pt>
                <c:pt idx="4">
                  <c:v>736 (3)</c:v>
                </c:pt>
                <c:pt idx="5">
                  <c:v>672 (221)</c:v>
                </c:pt>
                <c:pt idx="6">
                  <c:v>544 (6)</c:v>
                </c:pt>
                <c:pt idx="7">
                  <c:v>480 (30)</c:v>
                </c:pt>
                <c:pt idx="8">
                  <c:v>448 (118)</c:v>
                </c:pt>
                <c:pt idx="9">
                  <c:v>416 (77)</c:v>
                </c:pt>
                <c:pt idx="10">
                  <c:v>384 (311)</c:v>
                </c:pt>
                <c:pt idx="11">
                  <c:v>352 (29)</c:v>
                </c:pt>
                <c:pt idx="12">
                  <c:v>320 (175)</c:v>
                </c:pt>
                <c:pt idx="13">
                  <c:v>288 (197)</c:v>
                </c:pt>
                <c:pt idx="14">
                  <c:v>256 (713)</c:v>
                </c:pt>
                <c:pt idx="15">
                  <c:v>224 (2050)</c:v>
                </c:pt>
                <c:pt idx="16">
                  <c:v>192 (873)</c:v>
                </c:pt>
                <c:pt idx="17">
                  <c:v>160 (231)</c:v>
                </c:pt>
                <c:pt idx="18">
                  <c:v>128 (2224)</c:v>
                </c:pt>
                <c:pt idx="19">
                  <c:v>96 (2219)</c:v>
                </c:pt>
                <c:pt idx="20">
                  <c:v>64 (1254)</c:v>
                </c:pt>
                <c:pt idx="21">
                  <c:v>32 (1529)</c:v>
                </c:pt>
                <c:pt idx="22">
                  <c:v>1 (246)</c:v>
                </c:pt>
              </c:strCache>
            </c:strRef>
          </c:cat>
          <c:val>
            <c:numRef>
              <c:f>Лист1!$B$4:$X$4</c:f>
              <c:numCache>
                <c:formatCode>General</c:formatCode>
                <c:ptCount val="23"/>
                <c:pt idx="0">
                  <c:v>19.951528982260101</c:v>
                </c:pt>
                <c:pt idx="1">
                  <c:v>480.74993693730801</c:v>
                </c:pt>
                <c:pt idx="2">
                  <c:v>847.52894300603305</c:v>
                </c:pt>
                <c:pt idx="3">
                  <c:v>346.44389104374301</c:v>
                </c:pt>
                <c:pt idx="4">
                  <c:v>0.434455910873079</c:v>
                </c:pt>
                <c:pt idx="5">
                  <c:v>358.65247829479</c:v>
                </c:pt>
                <c:pt idx="6">
                  <c:v>444.45778097949699</c:v>
                </c:pt>
                <c:pt idx="7">
                  <c:v>419.49191507819398</c:v>
                </c:pt>
                <c:pt idx="8">
                  <c:v>339.43152891259803</c:v>
                </c:pt>
                <c:pt idx="9">
                  <c:v>511.92284522722599</c:v>
                </c:pt>
                <c:pt idx="10">
                  <c:v>444.10554704821402</c:v>
                </c:pt>
                <c:pt idx="11">
                  <c:v>181.76032795179501</c:v>
                </c:pt>
                <c:pt idx="12">
                  <c:v>260.69849033726803</c:v>
                </c:pt>
                <c:pt idx="13">
                  <c:v>233.52001357898101</c:v>
                </c:pt>
                <c:pt idx="14">
                  <c:v>414.71913487007299</c:v>
                </c:pt>
                <c:pt idx="15">
                  <c:v>245.37620899325699</c:v>
                </c:pt>
                <c:pt idx="16">
                  <c:v>274.49179645847801</c:v>
                </c:pt>
                <c:pt idx="17">
                  <c:v>216.217131476558</c:v>
                </c:pt>
                <c:pt idx="18">
                  <c:v>179.50562713817001</c:v>
                </c:pt>
                <c:pt idx="19">
                  <c:v>217.99468821710499</c:v>
                </c:pt>
                <c:pt idx="20">
                  <c:v>172.62265909463599</c:v>
                </c:pt>
                <c:pt idx="21">
                  <c:v>169.47964843499699</c:v>
                </c:pt>
                <c:pt idx="22">
                  <c:v>9.5040650406504099</c:v>
                </c:pt>
              </c:numCache>
            </c:numRef>
          </c:val>
        </c:ser>
        <c:ser>
          <c:idx val="3"/>
          <c:order val="3"/>
          <c:tx>
            <c:strRef>
              <c:f>Лист1!$A$5</c:f>
              <c:strCache>
                <c:ptCount val="1"/>
                <c:pt idx="0">
                  <c:v>FD25 + CR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Лист1!$B$1:$X$1</c:f>
              <c:strCache>
                <c:ptCount val="23"/>
                <c:pt idx="0">
                  <c:v>269312 (1)</c:v>
                </c:pt>
                <c:pt idx="1">
                  <c:v>16128 (1)</c:v>
                </c:pt>
                <c:pt idx="2">
                  <c:v>15872 (1)</c:v>
                </c:pt>
                <c:pt idx="3">
                  <c:v>8064 (243)</c:v>
                </c:pt>
                <c:pt idx="4">
                  <c:v>736 (3)</c:v>
                </c:pt>
                <c:pt idx="5">
                  <c:v>672 (221)</c:v>
                </c:pt>
                <c:pt idx="6">
                  <c:v>544 (6)</c:v>
                </c:pt>
                <c:pt idx="7">
                  <c:v>480 (30)</c:v>
                </c:pt>
                <c:pt idx="8">
                  <c:v>448 (118)</c:v>
                </c:pt>
                <c:pt idx="9">
                  <c:v>416 (77)</c:v>
                </c:pt>
                <c:pt idx="10">
                  <c:v>384 (311)</c:v>
                </c:pt>
                <c:pt idx="11">
                  <c:v>352 (29)</c:v>
                </c:pt>
                <c:pt idx="12">
                  <c:v>320 (175)</c:v>
                </c:pt>
                <c:pt idx="13">
                  <c:v>288 (197)</c:v>
                </c:pt>
                <c:pt idx="14">
                  <c:v>256 (713)</c:v>
                </c:pt>
                <c:pt idx="15">
                  <c:v>224 (2050)</c:v>
                </c:pt>
                <c:pt idx="16">
                  <c:v>192 (873)</c:v>
                </c:pt>
                <c:pt idx="17">
                  <c:v>160 (231)</c:v>
                </c:pt>
                <c:pt idx="18">
                  <c:v>128 (2224)</c:v>
                </c:pt>
                <c:pt idx="19">
                  <c:v>96 (2219)</c:v>
                </c:pt>
                <c:pt idx="20">
                  <c:v>64 (1254)</c:v>
                </c:pt>
                <c:pt idx="21">
                  <c:v>32 (1529)</c:v>
                </c:pt>
                <c:pt idx="22">
                  <c:v>1 (246)</c:v>
                </c:pt>
              </c:strCache>
            </c:strRef>
          </c:cat>
          <c:val>
            <c:numRef>
              <c:f>Лист1!$B$5:$X$5</c:f>
              <c:numCache>
                <c:formatCode>General</c:formatCode>
                <c:ptCount val="23"/>
                <c:pt idx="0">
                  <c:v>212.286587448972</c:v>
                </c:pt>
                <c:pt idx="1">
                  <c:v>579.14284744717895</c:v>
                </c:pt>
                <c:pt idx="2">
                  <c:v>585.74858887830305</c:v>
                </c:pt>
                <c:pt idx="3">
                  <c:v>480.67964849876699</c:v>
                </c:pt>
                <c:pt idx="4">
                  <c:v>21.371366805021299</c:v>
                </c:pt>
                <c:pt idx="5">
                  <c:v>423.81965925246402</c:v>
                </c:pt>
                <c:pt idx="6">
                  <c:v>410.61052829920197</c:v>
                </c:pt>
                <c:pt idx="7">
                  <c:v>438.19472117819299</c:v>
                </c:pt>
                <c:pt idx="8">
                  <c:v>239.673464943293</c:v>
                </c:pt>
                <c:pt idx="9">
                  <c:v>209.980325048189</c:v>
                </c:pt>
                <c:pt idx="10">
                  <c:v>297.46271105845801</c:v>
                </c:pt>
                <c:pt idx="11">
                  <c:v>121.992907892373</c:v>
                </c:pt>
                <c:pt idx="12">
                  <c:v>194.566604348509</c:v>
                </c:pt>
                <c:pt idx="13">
                  <c:v>213.69011430508399</c:v>
                </c:pt>
                <c:pt idx="14">
                  <c:v>221.46300816968099</c:v>
                </c:pt>
                <c:pt idx="15">
                  <c:v>145.87068651935999</c:v>
                </c:pt>
                <c:pt idx="16">
                  <c:v>152.82236521402001</c:v>
                </c:pt>
                <c:pt idx="17">
                  <c:v>152.88000889545299</c:v>
                </c:pt>
                <c:pt idx="18">
                  <c:v>127.77062278798699</c:v>
                </c:pt>
                <c:pt idx="19">
                  <c:v>122.67942745786399</c:v>
                </c:pt>
                <c:pt idx="20">
                  <c:v>97.5940062120806</c:v>
                </c:pt>
                <c:pt idx="21">
                  <c:v>66.545780879841402</c:v>
                </c:pt>
                <c:pt idx="22">
                  <c:v>12.372200957977499</c:v>
                </c:pt>
              </c:numCache>
            </c:numRef>
          </c:val>
        </c:ser>
        <c:ser>
          <c:idx val="4"/>
          <c:order val="4"/>
          <c:tx>
            <c:strRef>
              <c:f>Лист1!$A$6</c:f>
              <c:strCache>
                <c:ptCount val="1"/>
                <c:pt idx="0">
                  <c:v>CC2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Лист1!$B$1:$X$1</c:f>
              <c:strCache>
                <c:ptCount val="23"/>
                <c:pt idx="0">
                  <c:v>269312 (1)</c:v>
                </c:pt>
                <c:pt idx="1">
                  <c:v>16128 (1)</c:v>
                </c:pt>
                <c:pt idx="2">
                  <c:v>15872 (1)</c:v>
                </c:pt>
                <c:pt idx="3">
                  <c:v>8064 (243)</c:v>
                </c:pt>
                <c:pt idx="4">
                  <c:v>736 (3)</c:v>
                </c:pt>
                <c:pt idx="5">
                  <c:v>672 (221)</c:v>
                </c:pt>
                <c:pt idx="6">
                  <c:v>544 (6)</c:v>
                </c:pt>
                <c:pt idx="7">
                  <c:v>480 (30)</c:v>
                </c:pt>
                <c:pt idx="8">
                  <c:v>448 (118)</c:v>
                </c:pt>
                <c:pt idx="9">
                  <c:v>416 (77)</c:v>
                </c:pt>
                <c:pt idx="10">
                  <c:v>384 (311)</c:v>
                </c:pt>
                <c:pt idx="11">
                  <c:v>352 (29)</c:v>
                </c:pt>
                <c:pt idx="12">
                  <c:v>320 (175)</c:v>
                </c:pt>
                <c:pt idx="13">
                  <c:v>288 (197)</c:v>
                </c:pt>
                <c:pt idx="14">
                  <c:v>256 (713)</c:v>
                </c:pt>
                <c:pt idx="15">
                  <c:v>224 (2050)</c:v>
                </c:pt>
                <c:pt idx="16">
                  <c:v>192 (873)</c:v>
                </c:pt>
                <c:pt idx="17">
                  <c:v>160 (231)</c:v>
                </c:pt>
                <c:pt idx="18">
                  <c:v>128 (2224)</c:v>
                </c:pt>
                <c:pt idx="19">
                  <c:v>96 (2219)</c:v>
                </c:pt>
                <c:pt idx="20">
                  <c:v>64 (1254)</c:v>
                </c:pt>
                <c:pt idx="21">
                  <c:v>32 (1529)</c:v>
                </c:pt>
                <c:pt idx="22">
                  <c:v>1 (246)</c:v>
                </c:pt>
              </c:strCache>
            </c:strRef>
          </c:cat>
          <c:val>
            <c:numRef>
              <c:f>Лист1!$B$6:$X$6</c:f>
              <c:numCache>
                <c:formatCode>General</c:formatCode>
                <c:ptCount val="23"/>
                <c:pt idx="0">
                  <c:v>89.940813375963899</c:v>
                </c:pt>
                <c:pt idx="1">
                  <c:v>572.249694917547</c:v>
                </c:pt>
                <c:pt idx="2">
                  <c:v>652.61387228354499</c:v>
                </c:pt>
                <c:pt idx="3">
                  <c:v>438.11538715299201</c:v>
                </c:pt>
                <c:pt idx="4">
                  <c:v>5.84803709427357</c:v>
                </c:pt>
                <c:pt idx="5">
                  <c:v>453.90714767520802</c:v>
                </c:pt>
                <c:pt idx="6">
                  <c:v>394.79018774662097</c:v>
                </c:pt>
                <c:pt idx="7">
                  <c:v>457.54887742275503</c:v>
                </c:pt>
                <c:pt idx="8">
                  <c:v>260.86074591142898</c:v>
                </c:pt>
                <c:pt idx="9">
                  <c:v>264.12691003235602</c:v>
                </c:pt>
                <c:pt idx="10">
                  <c:v>389.75620864751801</c:v>
                </c:pt>
                <c:pt idx="11">
                  <c:v>126.968914297281</c:v>
                </c:pt>
                <c:pt idx="12">
                  <c:v>218.95712149309301</c:v>
                </c:pt>
                <c:pt idx="13">
                  <c:v>241.486865330905</c:v>
                </c:pt>
                <c:pt idx="14">
                  <c:v>256.51166789997302</c:v>
                </c:pt>
                <c:pt idx="15">
                  <c:v>190.033241968163</c:v>
                </c:pt>
                <c:pt idx="16">
                  <c:v>198.18384096324399</c:v>
                </c:pt>
                <c:pt idx="17">
                  <c:v>183.53406954443699</c:v>
                </c:pt>
                <c:pt idx="18">
                  <c:v>162.71641623905501</c:v>
                </c:pt>
                <c:pt idx="19">
                  <c:v>170.97384947724399</c:v>
                </c:pt>
                <c:pt idx="20">
                  <c:v>154.48329206774699</c:v>
                </c:pt>
                <c:pt idx="21">
                  <c:v>116.230795771543</c:v>
                </c:pt>
                <c:pt idx="22">
                  <c:v>6.3774931851835799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948392"/>
        <c:axId val="169007472"/>
      </c:barChart>
      <c:catAx>
        <c:axId val="168948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9007472"/>
        <c:crosses val="autoZero"/>
        <c:auto val="1"/>
        <c:lblAlgn val="ctr"/>
        <c:lblOffset val="100"/>
        <c:noMultiLvlLbl val="0"/>
      </c:catAx>
      <c:valAx>
        <c:axId val="16900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948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373699852058057"/>
          <c:y val="9.3592103255683165E-2"/>
          <c:w val="0.55252600295883891"/>
          <c:h val="6.6190240429344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2273F-739B-4947-98EB-98E89B313E5A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CC570-D496-4C6D-8072-C47DE518C2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88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CC570-D496-4C6D-8072-C47DE518C2D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5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14EDF-FF97-48C4-8208-6534BCF20F1E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63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5F82-2C14-4D2B-9C60-C4C8E39182CD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92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76D9F-929E-4619-A4B8-BB0C2FE1A4CD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2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F124-234B-492C-98E1-A604F697E451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40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0FF8-4B09-4AB1-A09B-D78FCC023657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23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4319-F00A-4295-AB96-4D7A30FE0C62}" type="datetime1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8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37CF-49EA-400E-93DB-0594FA5FC6F5}" type="datetime1">
              <a:rPr lang="ru-RU" smtClean="0"/>
              <a:t>08.12.2014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84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61201-4DBB-48AA-ADC6-B02E844EAB17}" type="datetime1">
              <a:rPr lang="ru-RU" smtClean="0"/>
              <a:t>08.12.2014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88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0253-BBEA-4F0F-B4BB-130DDC03405F}" type="datetime1">
              <a:rPr lang="ru-RU" smtClean="0"/>
              <a:t>08.12.2014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1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80C04-C493-4D6F-A48B-6142415DF311}" type="datetime1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2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0C4D-A59D-46E3-B0FC-EE2EF6DF782C}" type="datetime1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82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EE93-3FD2-40C7-8B9D-FAA898506BCF}" type="datetime1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BEFAC-BDAE-47FD-9CD3-1766282E3D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33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Детальное размещение</a:t>
            </a:r>
            <a:r>
              <a:rPr lang="en-US" dirty="0" smtClean="0"/>
              <a:t> </a:t>
            </a:r>
            <a:r>
              <a:rPr lang="ru-RU" dirty="0" smtClean="0"/>
              <a:t>элементов интегральных схем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Отчёт в рамках </a:t>
            </a:r>
            <a:r>
              <a:rPr lang="ru-RU" dirty="0" err="1" smtClean="0"/>
              <a:t>спецсеминара</a:t>
            </a:r>
            <a:r>
              <a:rPr lang="ru-RU" dirty="0" smtClean="0"/>
              <a:t> магистратуры Прикладной Информатики</a:t>
            </a:r>
          </a:p>
          <a:p>
            <a:r>
              <a:rPr lang="ru-RU" dirty="0" smtClean="0"/>
              <a:t>Борисова А.Б., Замятина Ю.М., </a:t>
            </a:r>
            <a:r>
              <a:rPr lang="ru-RU" dirty="0" err="1" smtClean="0"/>
              <a:t>Лейтан</a:t>
            </a:r>
            <a:r>
              <a:rPr lang="en-US" dirty="0" smtClean="0"/>
              <a:t> </a:t>
            </a:r>
            <a:r>
              <a:rPr lang="ru-RU" dirty="0" smtClean="0"/>
              <a:t>А., Рыжов С.А.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1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7734690" y="929632"/>
            <a:ext cx="4194822" cy="4193599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4" name="Группа 43"/>
          <p:cNvGrpSpPr/>
          <p:nvPr/>
        </p:nvGrpSpPr>
        <p:grpSpPr>
          <a:xfrm>
            <a:off x="8024885" y="929734"/>
            <a:ext cx="3588138" cy="4171730"/>
            <a:chOff x="5912560" y="1026470"/>
            <a:chExt cx="4742188" cy="5513480"/>
          </a:xfrm>
          <a:solidFill>
            <a:srgbClr val="FF0066"/>
          </a:solidFill>
        </p:grpSpPr>
        <p:cxnSp>
          <p:nvCxnSpPr>
            <p:cNvPr id="46" name="Прямая соединительная линия 45"/>
            <p:cNvCxnSpPr/>
            <p:nvPr/>
          </p:nvCxnSpPr>
          <p:spPr>
            <a:xfrm rot="16200000" flipH="1">
              <a:off x="5310185" y="3782433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rot="16200000" flipH="1">
              <a:off x="57425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16200000" flipH="1">
              <a:off x="6171736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rot="16200000" flipH="1">
              <a:off x="6599873" y="3787200"/>
              <a:ext cx="5493600" cy="7200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rot="16200000" flipH="1">
              <a:off x="7029390" y="3769356"/>
              <a:ext cx="5493600" cy="7828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rot="16200000" flipH="1">
              <a:off x="48654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rot="16200000" flipH="1">
              <a:off x="7465067" y="3787591"/>
              <a:ext cx="5491883" cy="12836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 rot="16200000" flipH="1">
              <a:off x="7898330" y="3783529"/>
              <a:ext cx="5491881" cy="20955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rot="16200000" flipH="1">
              <a:off x="3170427" y="3783600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rot="16200000" flipH="1">
              <a:off x="3599630" y="3787200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16200000" flipH="1">
              <a:off x="40288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 rot="16200000" flipH="1">
              <a:off x="4458036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1" name="Группа 60"/>
          <p:cNvGrpSpPr/>
          <p:nvPr/>
        </p:nvGrpSpPr>
        <p:grpSpPr>
          <a:xfrm>
            <a:off x="7742423" y="1252770"/>
            <a:ext cx="4171729" cy="3588137"/>
            <a:chOff x="5520218" y="1405489"/>
            <a:chExt cx="5513480" cy="4742187"/>
          </a:xfrm>
        </p:grpSpPr>
        <p:cxnSp>
          <p:nvCxnSpPr>
            <p:cNvPr id="63" name="Прямая соединительная линия 62"/>
            <p:cNvCxnSpPr/>
            <p:nvPr/>
          </p:nvCxnSpPr>
          <p:spPr>
            <a:xfrm flipH="1">
              <a:off x="5526269" y="3545247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H="1">
              <a:off x="5521658" y="39775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 flipH="1">
              <a:off x="5521658" y="4406798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flipH="1">
              <a:off x="5522568" y="4836001"/>
              <a:ext cx="5493600" cy="7200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H="1">
              <a:off x="5540098" y="5265204"/>
              <a:ext cx="5493600" cy="7828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H="1">
              <a:off x="5521658" y="31004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 flipH="1">
              <a:off x="5520218" y="5697519"/>
              <a:ext cx="5491883" cy="12836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 flipH="1">
              <a:off x="5520221" y="6126721"/>
              <a:ext cx="5491881" cy="20955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H="1">
              <a:off x="5525102" y="1405489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 flipH="1">
              <a:off x="5521502" y="1834692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 flipH="1">
              <a:off x="5521658" y="22638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 flipH="1">
              <a:off x="5521658" y="2693098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9" name="Прямоугольник 108"/>
          <p:cNvSpPr/>
          <p:nvPr/>
        </p:nvSpPr>
        <p:spPr>
          <a:xfrm>
            <a:off x="9012938" y="2247426"/>
            <a:ext cx="633681" cy="635285"/>
          </a:xfrm>
          <a:prstGeom prst="rect">
            <a:avLst/>
          </a:prstGeom>
          <a:solidFill>
            <a:srgbClr val="FF0000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9445258" y="2418877"/>
            <a:ext cx="1321034" cy="613514"/>
          </a:xfrm>
          <a:prstGeom prst="rect">
            <a:avLst/>
          </a:prstGeom>
          <a:solidFill>
            <a:srgbClr val="FFFF00">
              <a:alpha val="50000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8686764" y="2564279"/>
            <a:ext cx="950921" cy="635284"/>
          </a:xfrm>
          <a:prstGeom prst="rect">
            <a:avLst/>
          </a:prstGeom>
          <a:solidFill>
            <a:srgbClr val="33CC33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9779018" y="1898679"/>
            <a:ext cx="647908" cy="636371"/>
          </a:xfrm>
          <a:prstGeom prst="rect">
            <a:avLst/>
          </a:prstGeom>
          <a:solidFill>
            <a:srgbClr val="002060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9012937" y="2881519"/>
            <a:ext cx="1604065" cy="971187"/>
          </a:xfrm>
          <a:prstGeom prst="rect">
            <a:avLst/>
          </a:prstGeom>
          <a:solidFill>
            <a:srgbClr val="002060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8704451" y="3703392"/>
            <a:ext cx="941059" cy="330850"/>
          </a:xfrm>
          <a:prstGeom prst="rect">
            <a:avLst/>
          </a:prstGeom>
          <a:solidFill>
            <a:srgbClr val="002060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9815371" y="3199148"/>
            <a:ext cx="969582" cy="653947"/>
          </a:xfrm>
          <a:prstGeom prst="rect">
            <a:avLst/>
          </a:prstGeom>
          <a:solidFill>
            <a:srgbClr val="33CC33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8474875" y="3426582"/>
            <a:ext cx="667896" cy="986738"/>
          </a:xfrm>
          <a:prstGeom prst="rect">
            <a:avLst/>
          </a:prstGeom>
          <a:solidFill>
            <a:srgbClr val="FFFF00">
              <a:alpha val="50000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6" name="Группа 145"/>
          <p:cNvGrpSpPr/>
          <p:nvPr/>
        </p:nvGrpSpPr>
        <p:grpSpPr>
          <a:xfrm>
            <a:off x="8350691" y="1859351"/>
            <a:ext cx="2669065" cy="2582540"/>
            <a:chOff x="6831487" y="2310729"/>
            <a:chExt cx="3216632" cy="3112359"/>
          </a:xfrm>
        </p:grpSpPr>
        <p:sp>
          <p:nvSpPr>
            <p:cNvPr id="147" name="TextBox 146"/>
            <p:cNvSpPr txBox="1"/>
            <p:nvPr/>
          </p:nvSpPr>
          <p:spPr>
            <a:xfrm>
              <a:off x="9227133" y="3528836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711459" y="3933719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9240387" y="3933725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9616052" y="2690856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051621" y="3154874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454502" y="315487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215007" y="3125293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64876" y="3554210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26493" y="315729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630676" y="3113156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461132" y="231735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831349" y="2310729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210806" y="231250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673013" y="2723312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060029" y="273964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462905" y="2705210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8844601" y="2710064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9235536" y="2700360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8053398" y="392709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433317" y="3927094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849451" y="3931949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691115" y="4344533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8055172" y="4326429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8458051" y="4326429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839747" y="429684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42163" y="4333060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707450" y="4703270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105945" y="4662209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720706" y="507964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7301937" y="3187145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686711" y="3154484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295312" y="355204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7688486" y="3565298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844734" y="3929470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298384" y="3931982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838109" y="4340285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7323119" y="433131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6831487" y="4700895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7339451" y="4690054"/>
              <a:ext cx="417443" cy="408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867700" y="5084534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306790" y="5074830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8834434" y="3545390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9617897" y="3527288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8447677" y="3529063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9600441" y="3922237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9602215" y="4310093"/>
              <a:ext cx="417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9" name="Рамка 218"/>
          <p:cNvSpPr/>
          <p:nvPr/>
        </p:nvSpPr>
        <p:spPr>
          <a:xfrm>
            <a:off x="9271281" y="2509145"/>
            <a:ext cx="402948" cy="40294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1" name="Рамка 220"/>
          <p:cNvSpPr/>
          <p:nvPr/>
        </p:nvSpPr>
        <p:spPr>
          <a:xfrm>
            <a:off x="8961512" y="2837110"/>
            <a:ext cx="402948" cy="40294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2" name="Рамка 221"/>
          <p:cNvSpPr/>
          <p:nvPr/>
        </p:nvSpPr>
        <p:spPr>
          <a:xfrm>
            <a:off x="8957442" y="2519382"/>
            <a:ext cx="402948" cy="40294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3" name="Рамка 222"/>
          <p:cNvSpPr/>
          <p:nvPr/>
        </p:nvSpPr>
        <p:spPr>
          <a:xfrm>
            <a:off x="9109842" y="2671782"/>
            <a:ext cx="402948" cy="40294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4" name="Рамка 223"/>
          <p:cNvSpPr/>
          <p:nvPr/>
        </p:nvSpPr>
        <p:spPr>
          <a:xfrm>
            <a:off x="8641140" y="3497042"/>
            <a:ext cx="402948" cy="40294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26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7981" y="3791576"/>
            <a:ext cx="252979" cy="42057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27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0631" y="1219826"/>
            <a:ext cx="252979" cy="42057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9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7981" y="2496176"/>
            <a:ext cx="252979" cy="420578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30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0631" y="3467726"/>
            <a:ext cx="252979" cy="42057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7" name="Скругленный прямоугольник 116"/>
          <p:cNvSpPr/>
          <p:nvPr/>
        </p:nvSpPr>
        <p:spPr>
          <a:xfrm>
            <a:off x="408080" y="1260102"/>
            <a:ext cx="4849720" cy="572989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Разбиение монтажного пространства на непересекающиеся области (регионы)</a:t>
            </a:r>
          </a:p>
        </p:txBody>
      </p:sp>
      <p:sp>
        <p:nvSpPr>
          <p:cNvPr id="118" name="Скругленный прямоугольник 117"/>
          <p:cNvSpPr/>
          <p:nvPr/>
        </p:nvSpPr>
        <p:spPr>
          <a:xfrm>
            <a:off x="408078" y="2296990"/>
            <a:ext cx="4849721" cy="563302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Расчет коэффициентов </a:t>
            </a:r>
            <a:r>
              <a:rPr lang="ru-RU" sz="1600" dirty="0" err="1">
                <a:solidFill>
                  <a:schemeClr val="tx1"/>
                </a:solidFill>
              </a:rPr>
              <a:t>заполненности</a:t>
            </a:r>
            <a:r>
              <a:rPr lang="ru-RU" sz="1600" dirty="0">
                <a:solidFill>
                  <a:schemeClr val="tx1"/>
                </a:solidFill>
              </a:rPr>
              <a:t> регионов</a:t>
            </a:r>
          </a:p>
        </p:txBody>
      </p:sp>
      <p:sp>
        <p:nvSpPr>
          <p:cNvPr id="119" name="Скругленный прямоугольник 118"/>
          <p:cNvSpPr/>
          <p:nvPr/>
        </p:nvSpPr>
        <p:spPr>
          <a:xfrm>
            <a:off x="456691" y="3682854"/>
            <a:ext cx="3176114" cy="759037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Выбор региона с максимальным коэффициентом </a:t>
            </a:r>
            <a:r>
              <a:rPr lang="ru-RU" sz="1600" dirty="0" err="1">
                <a:solidFill>
                  <a:schemeClr val="tx1"/>
                </a:solidFill>
              </a:rPr>
              <a:t>заполненности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0" name="Скругленный прямоугольник 119"/>
          <p:cNvSpPr/>
          <p:nvPr/>
        </p:nvSpPr>
        <p:spPr>
          <a:xfrm>
            <a:off x="408082" y="5757494"/>
            <a:ext cx="4849717" cy="554266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Последовательное размещение элементов , попадающих в выбранный регион </a:t>
            </a:r>
          </a:p>
        </p:txBody>
      </p:sp>
      <p:cxnSp>
        <p:nvCxnSpPr>
          <p:cNvPr id="121" name="Прямая со стрелкой 120"/>
          <p:cNvCxnSpPr/>
          <p:nvPr/>
        </p:nvCxnSpPr>
        <p:spPr>
          <a:xfrm flipH="1">
            <a:off x="2727810" y="1858555"/>
            <a:ext cx="1" cy="4638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Прямая со стрелкой 121"/>
          <p:cNvCxnSpPr/>
          <p:nvPr/>
        </p:nvCxnSpPr>
        <p:spPr>
          <a:xfrm flipH="1">
            <a:off x="2740312" y="2860292"/>
            <a:ext cx="4221" cy="8523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Соединительная линия уступом 122"/>
          <p:cNvCxnSpPr>
            <a:stCxn id="120" idx="1"/>
            <a:endCxn id="118" idx="1"/>
          </p:cNvCxnSpPr>
          <p:nvPr/>
        </p:nvCxnSpPr>
        <p:spPr>
          <a:xfrm rot="10800000">
            <a:off x="408078" y="2578641"/>
            <a:ext cx="4" cy="3455986"/>
          </a:xfrm>
          <a:prstGeom prst="bentConnector3">
            <a:avLst>
              <a:gd name="adj1" fmla="val 571510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4" name="Скругленный прямоугольник 123"/>
          <p:cNvSpPr/>
          <p:nvPr/>
        </p:nvSpPr>
        <p:spPr>
          <a:xfrm>
            <a:off x="3849807" y="3048124"/>
            <a:ext cx="1443725" cy="660940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Поиск </a:t>
            </a:r>
            <a:r>
              <a:rPr lang="ru-RU" sz="1400" dirty="0" smtClean="0">
                <a:solidFill>
                  <a:schemeClr val="tx1"/>
                </a:solidFill>
              </a:rPr>
              <a:t>посадочных </a:t>
            </a:r>
            <a:r>
              <a:rPr lang="ru-RU" sz="1400" dirty="0">
                <a:solidFill>
                  <a:schemeClr val="tx1"/>
                </a:solidFill>
              </a:rPr>
              <a:t>мест</a:t>
            </a:r>
          </a:p>
        </p:txBody>
      </p:sp>
      <p:sp>
        <p:nvSpPr>
          <p:cNvPr id="125" name="Скругленный прямоугольник 124"/>
          <p:cNvSpPr/>
          <p:nvPr/>
        </p:nvSpPr>
        <p:spPr>
          <a:xfrm>
            <a:off x="3841801" y="4091459"/>
            <a:ext cx="1443725" cy="558222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Выбор лучшей позиции</a:t>
            </a:r>
          </a:p>
        </p:txBody>
      </p:sp>
      <p:sp>
        <p:nvSpPr>
          <p:cNvPr id="126" name="Скругленный прямоугольник 125"/>
          <p:cNvSpPr/>
          <p:nvPr/>
        </p:nvSpPr>
        <p:spPr>
          <a:xfrm>
            <a:off x="3832982" y="4990355"/>
            <a:ext cx="1443725" cy="558222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Размещение элемента</a:t>
            </a:r>
          </a:p>
        </p:txBody>
      </p:sp>
      <p:cxnSp>
        <p:nvCxnSpPr>
          <p:cNvPr id="127" name="Прямая соединительная линия 126"/>
          <p:cNvCxnSpPr>
            <a:stCxn id="119" idx="3"/>
            <a:endCxn id="124" idx="1"/>
          </p:cNvCxnSpPr>
          <p:nvPr/>
        </p:nvCxnSpPr>
        <p:spPr>
          <a:xfrm flipV="1">
            <a:off x="3632805" y="3378594"/>
            <a:ext cx="217002" cy="683779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/>
          <p:cNvCxnSpPr>
            <a:stCxn id="119" idx="3"/>
            <a:endCxn id="126" idx="1"/>
          </p:cNvCxnSpPr>
          <p:nvPr/>
        </p:nvCxnSpPr>
        <p:spPr>
          <a:xfrm>
            <a:off x="3632805" y="4062373"/>
            <a:ext cx="200177" cy="1207093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Прямая со стрелкой 128"/>
          <p:cNvCxnSpPr>
            <a:stCxn id="124" idx="2"/>
            <a:endCxn id="125" idx="0"/>
          </p:cNvCxnSpPr>
          <p:nvPr/>
        </p:nvCxnSpPr>
        <p:spPr>
          <a:xfrm flipH="1">
            <a:off x="4563664" y="3709064"/>
            <a:ext cx="8006" cy="382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Прямая со стрелкой 129"/>
          <p:cNvCxnSpPr>
            <a:stCxn id="125" idx="2"/>
            <a:endCxn id="126" idx="0"/>
          </p:cNvCxnSpPr>
          <p:nvPr/>
        </p:nvCxnSpPr>
        <p:spPr>
          <a:xfrm flipH="1">
            <a:off x="4554845" y="4649681"/>
            <a:ext cx="8819" cy="340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>
            <a:stCxn id="125" idx="3"/>
            <a:endCxn id="139" idx="1"/>
          </p:cNvCxnSpPr>
          <p:nvPr/>
        </p:nvCxnSpPr>
        <p:spPr>
          <a:xfrm flipV="1">
            <a:off x="5285526" y="3521528"/>
            <a:ext cx="340318" cy="849042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>
            <a:stCxn id="125" idx="3"/>
            <a:endCxn id="138" idx="1"/>
          </p:cNvCxnSpPr>
          <p:nvPr/>
        </p:nvCxnSpPr>
        <p:spPr>
          <a:xfrm>
            <a:off x="5285526" y="4370570"/>
            <a:ext cx="329094" cy="10697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" name="Прямая со стрелкой 132"/>
          <p:cNvCxnSpPr/>
          <p:nvPr/>
        </p:nvCxnSpPr>
        <p:spPr>
          <a:xfrm flipH="1">
            <a:off x="2725386" y="4441891"/>
            <a:ext cx="2424" cy="13156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4" name="Прямая со стрелкой 133"/>
          <p:cNvCxnSpPr>
            <a:stCxn id="139" idx="2"/>
            <a:endCxn id="140" idx="0"/>
          </p:cNvCxnSpPr>
          <p:nvPr/>
        </p:nvCxnSpPr>
        <p:spPr>
          <a:xfrm flipH="1">
            <a:off x="6606862" y="3846524"/>
            <a:ext cx="5612" cy="2307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6" name="Прямая со стрелкой 135"/>
          <p:cNvCxnSpPr>
            <a:stCxn id="140" idx="2"/>
            <a:endCxn id="138" idx="0"/>
          </p:cNvCxnSpPr>
          <p:nvPr/>
        </p:nvCxnSpPr>
        <p:spPr>
          <a:xfrm>
            <a:off x="6606862" y="4803838"/>
            <a:ext cx="0" cy="319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37" name="Рисунок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16" y="6311760"/>
            <a:ext cx="188992" cy="432854"/>
          </a:xfrm>
          <a:prstGeom prst="rect">
            <a:avLst/>
          </a:prstGeom>
        </p:spPr>
      </p:pic>
      <p:sp>
        <p:nvSpPr>
          <p:cNvPr id="138" name="Скругленный прямоугольник 137"/>
          <p:cNvSpPr/>
          <p:nvPr/>
        </p:nvSpPr>
        <p:spPr>
          <a:xfrm>
            <a:off x="5614620" y="5123231"/>
            <a:ext cx="1984484" cy="634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Критерий подсчет длины удаления от начальной позиции элемента.</a:t>
            </a:r>
          </a:p>
        </p:txBody>
      </p:sp>
      <p:sp>
        <p:nvSpPr>
          <p:cNvPr id="139" name="Скругленный прямоугольник 138"/>
          <p:cNvSpPr/>
          <p:nvPr/>
        </p:nvSpPr>
        <p:spPr>
          <a:xfrm>
            <a:off x="5625844" y="3196531"/>
            <a:ext cx="1973259" cy="6499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 smtClean="0">
                <a:solidFill>
                  <a:schemeClr val="tx1"/>
                </a:solidFill>
              </a:rPr>
              <a:t>Критерий подсчета процента </a:t>
            </a:r>
            <a:r>
              <a:rPr lang="ru-RU" sz="1200" dirty="0">
                <a:solidFill>
                  <a:schemeClr val="tx1"/>
                </a:solidFill>
              </a:rPr>
              <a:t>пересечения с другими компонентами</a:t>
            </a:r>
          </a:p>
        </p:txBody>
      </p:sp>
      <p:sp>
        <p:nvSpPr>
          <p:cNvPr id="140" name="Скругленный прямоугольник 139"/>
          <p:cNvSpPr/>
          <p:nvPr/>
        </p:nvSpPr>
        <p:spPr>
          <a:xfrm>
            <a:off x="5614620" y="4077280"/>
            <a:ext cx="1984484" cy="7265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</a:rPr>
              <a:t>Критерий подсчета длины цепей, в которые входит элемент, по </a:t>
            </a:r>
            <a:r>
              <a:rPr lang="ru-RU" sz="1200" dirty="0" err="1">
                <a:solidFill>
                  <a:schemeClr val="tx1"/>
                </a:solidFill>
              </a:rPr>
              <a:t>Манхетовской</a:t>
            </a:r>
            <a:r>
              <a:rPr lang="ru-RU" sz="1200" dirty="0">
                <a:solidFill>
                  <a:schemeClr val="tx1"/>
                </a:solidFill>
              </a:rPr>
              <a:t> метрике. </a:t>
            </a:r>
          </a:p>
        </p:txBody>
      </p:sp>
      <p:sp>
        <p:nvSpPr>
          <p:cNvPr id="141" name="Заголовок 1"/>
          <p:cNvSpPr>
            <a:spLocks noGrp="1"/>
          </p:cNvSpPr>
          <p:nvPr>
            <p:ph type="title"/>
          </p:nvPr>
        </p:nvSpPr>
        <p:spPr>
          <a:xfrm>
            <a:off x="482599" y="291457"/>
            <a:ext cx="10515600" cy="638175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Алгоритм №3. Жадная стратегия с учетом лексикографии критериев.</a:t>
            </a:r>
            <a:endParaRPr lang="ru-RU" sz="3200" b="1" dirty="0"/>
          </a:p>
        </p:txBody>
      </p:sp>
      <p:sp>
        <p:nvSpPr>
          <p:cNvPr id="179" name="Прямоугольник 178"/>
          <p:cNvSpPr/>
          <p:nvPr/>
        </p:nvSpPr>
        <p:spPr>
          <a:xfrm>
            <a:off x="2310933" y="6528187"/>
            <a:ext cx="83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Выход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537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3.33333E-6 L 0.01849 0.213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10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259E-6 -3.33333E-6 L -0.07983 -0.23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-1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8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208 L 0.08062 -0.0006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" y="-1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4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8433E-6 1.11111E-6 L -0.03658 0.0180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" y="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279E-8 7.40741E-7 L -0.11599 0.0506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L -0.02786 -0.1178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-5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8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 animBg="1"/>
      <p:bldP spid="114" grpId="0" animBg="1"/>
      <p:bldP spid="135" grpId="0" animBg="1"/>
      <p:bldP spid="219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812" y="166821"/>
            <a:ext cx="10515600" cy="758595"/>
          </a:xfrm>
        </p:spPr>
        <p:txBody>
          <a:bodyPr>
            <a:normAutofit/>
          </a:bodyPr>
          <a:lstStyle/>
          <a:p>
            <a:r>
              <a:rPr lang="ru-RU" sz="3600" b="1" dirty="0"/>
              <a:t>Визуализация решений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0" y="1174172"/>
            <a:ext cx="2255753" cy="22643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2" y="3687280"/>
            <a:ext cx="2256101" cy="22643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99" y="3687280"/>
            <a:ext cx="2273232" cy="22643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9425" y="1174172"/>
            <a:ext cx="4476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Разработанная система позволяет получить изображение размещения с сетями и без сетей. Красным обведены детально не размещённые компоненты.</a:t>
            </a:r>
            <a:endParaRPr lang="ru-RU" dirty="0"/>
          </a:p>
          <a:p>
            <a:r>
              <a:rPr lang="ru-RU" dirty="0" smtClean="0"/>
              <a:t>Так же система позволяет получить  изображение размещение по частям области с соответствующим масштабированием.</a:t>
            </a:r>
            <a:endParaRPr lang="ru-RU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7496175" y="1759116"/>
            <a:ext cx="3721100" cy="4222196"/>
            <a:chOff x="1892300" y="139700"/>
            <a:chExt cx="6685828" cy="6718300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300" y="3601172"/>
              <a:ext cx="3256828" cy="3256828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300" y="139700"/>
              <a:ext cx="3256828" cy="3256828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300" y="3601172"/>
              <a:ext cx="3256828" cy="3256828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300" y="139700"/>
              <a:ext cx="3256828" cy="3256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7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5823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r>
              <a:rPr lang="en-US" dirty="0" smtClean="0"/>
              <a:t> </a:t>
            </a:r>
            <a:r>
              <a:rPr lang="ru-RU" dirty="0" smtClean="0"/>
              <a:t>экспериментов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294283"/>
              </p:ext>
            </p:extLst>
          </p:nvPr>
        </p:nvGraphicFramePr>
        <p:xfrm>
          <a:off x="727362" y="890443"/>
          <a:ext cx="10546774" cy="5638616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1850954"/>
                <a:gridCol w="1850954"/>
                <a:gridCol w="1182045"/>
                <a:gridCol w="783449"/>
                <a:gridCol w="687235"/>
                <a:gridCol w="687235"/>
                <a:gridCol w="1037726"/>
                <a:gridCol w="144320"/>
                <a:gridCol w="893406"/>
                <a:gridCol w="714725"/>
                <a:gridCol w="714725"/>
              </a:tblGrid>
              <a:tr h="33713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Метод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Манхэттенская </a:t>
                      </a:r>
                      <a:r>
                        <a:rPr lang="ru-RU" sz="1600" u="none" strike="noStrike" dirty="0">
                          <a:effectLst/>
                        </a:rPr>
                        <a:t>метрика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Количество пересечений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Суммарная площадь пересечений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Время работы (</a:t>
                      </a:r>
                      <a:r>
                        <a:rPr lang="ru-RU" sz="1600" u="none" strike="noStrike" dirty="0" err="1">
                          <a:effectLst/>
                        </a:rPr>
                        <a:t>мин:сек</a:t>
                      </a:r>
                      <a:r>
                        <a:rPr lang="ru-RU" sz="1600" u="none" strike="noStrike" dirty="0">
                          <a:effectLst/>
                        </a:rPr>
                        <a:t>)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05704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До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После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До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После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До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После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Чистое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>
                          <a:effectLst/>
                        </a:rPr>
                        <a:t>Общее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b"/>
                </a:tc>
              </a:tr>
              <a:tr h="30510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Force Directed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5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4678878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143528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137488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22346624,57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22199814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0:19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r>
                        <a:rPr lang="ru-RU" sz="1600" u="none" strike="noStrike" dirty="0">
                          <a:effectLst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  <a:tr h="3051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20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 smtClean="0">
                          <a:effectLst/>
                        </a:rPr>
                        <a:t>4678069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143528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136146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22346624,57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20886085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1:12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51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25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4678219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143528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135070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22346624,57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</a:rPr>
                        <a:t>20250602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1:29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56768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0510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Combined</a:t>
                      </a:r>
                      <a:r>
                        <a:rPr lang="ru-RU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Placer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без предобработки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6305570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143528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11:39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  <a:tr h="3051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20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4678069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</a:rPr>
                        <a:t>6254956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136146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15:31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i="1" u="none" strike="noStrike" dirty="0">
                          <a:effectLst/>
                        </a:rPr>
                        <a:t>16:43</a:t>
                      </a:r>
                      <a:endParaRPr lang="ru-R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51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25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4678219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6318262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135070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20250602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16:02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17:31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  <a:tr h="156768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4781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Cross</a:t>
                      </a:r>
                      <a:r>
                        <a:rPr lang="ru-RU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Reduction</a:t>
                      </a:r>
                      <a:r>
                        <a:rPr lang="ru-RU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Placer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без предобработки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u="none" strike="noStrike" dirty="0">
                          <a:effectLst/>
                        </a:rPr>
                        <a:t>6010242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143528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6:31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noFill/>
                  </a:tcPr>
                </a:tc>
              </a:tr>
              <a:tr h="3478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20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4678069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6010292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136146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7:34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8:46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  <a:tr h="3478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25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4678219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</a:rPr>
                        <a:t>5992087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135070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20250602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7:32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i="1" u="none" strike="noStrike" dirty="0">
                          <a:effectLst/>
                        </a:rPr>
                        <a:t>9:01</a:t>
                      </a:r>
                      <a:endParaRPr lang="ru-R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56768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 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3713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Cross</a:t>
                      </a:r>
                      <a:r>
                        <a:rPr lang="ru-RU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Component </a:t>
                      </a:r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без предобработки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4679580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</a:rPr>
                        <a:t>6059317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143528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i="1" u="none" strike="noStrike" dirty="0">
                          <a:effectLst/>
                        </a:rPr>
                        <a:t>11:33</a:t>
                      </a:r>
                      <a:endParaRPr lang="ru-R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0" dirty="0" smtClean="0">
                          <a:effectLst/>
                        </a:rPr>
                        <a:t>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71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20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4678069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6199068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136146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 smtClean="0">
                          <a:effectLst/>
                        </a:rPr>
                        <a:t>22346624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3:36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4:48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  <a:tr h="3371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u="none" strike="noStrike" dirty="0">
                          <a:effectLst/>
                        </a:rPr>
                        <a:t>25 итераций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4678219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6158885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135070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20250602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>
                          <a:effectLst/>
                        </a:rPr>
                        <a:t>3:31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effectLst/>
                        </a:rPr>
                        <a:t>5:00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55" marR="7055" marT="7055" marB="0" anchor="ctr"/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6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5823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r>
              <a:rPr lang="en-US" dirty="0" smtClean="0"/>
              <a:t> </a:t>
            </a:r>
            <a:r>
              <a:rPr lang="ru-RU" dirty="0" smtClean="0"/>
              <a:t>экспериментов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32437"/>
              </p:ext>
            </p:extLst>
          </p:nvPr>
        </p:nvGraphicFramePr>
        <p:xfrm>
          <a:off x="436418" y="1208085"/>
          <a:ext cx="11568707" cy="5130369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2530081"/>
                <a:gridCol w="2139804"/>
                <a:gridCol w="1982209"/>
                <a:gridCol w="2924846"/>
                <a:gridCol w="1004855"/>
                <a:gridCol w="986912"/>
              </a:tblGrid>
              <a:tr h="4890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Метод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Манхэттенская метрика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Количество пересечений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Суммарная площадь пересечений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Время работы (мин:сек)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23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>
                          <a:effectLst/>
                        </a:rPr>
                        <a:t>Чистое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>
                          <a:effectLst/>
                        </a:rPr>
                        <a:t>Общее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b"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Исходная задача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4679580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143528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22346624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Force Directed i5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4678878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137488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22199814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0:19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Force Directed i20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4678069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136146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20886085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1:12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Force Directed i25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>
                          <a:effectLst/>
                        </a:rPr>
                        <a:t>4678219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135070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20250602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1:29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Combined Placer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6305570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11:39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 i20 + CP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6254956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15:31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16:43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i25 + CP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6318262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16:02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17:31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89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Cross Reduction Placer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6010242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i20 + CR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6010292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7:34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8:46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i25 + CR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5992087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7:32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9:01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Cross Component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6059317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11:33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rgbClr val="00B050">
                        <a:alpha val="20000"/>
                      </a:srgbClr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i20 + CC2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6199068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3:36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4:48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i25 + CC2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6158885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3:31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5:00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9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5823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r>
              <a:rPr lang="en-US" dirty="0" smtClean="0"/>
              <a:t> </a:t>
            </a:r>
            <a:r>
              <a:rPr lang="ru-RU" dirty="0" smtClean="0"/>
              <a:t>экспериментов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22320"/>
              </p:ext>
            </p:extLst>
          </p:nvPr>
        </p:nvGraphicFramePr>
        <p:xfrm>
          <a:off x="436418" y="1208085"/>
          <a:ext cx="11568707" cy="5130369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2530081"/>
                <a:gridCol w="2139804"/>
                <a:gridCol w="1982209"/>
                <a:gridCol w="2924846"/>
                <a:gridCol w="1004855"/>
                <a:gridCol w="986912"/>
              </a:tblGrid>
              <a:tr h="4890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Метод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Манхэттенская метрика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Количество пересечений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Суммарная площадь пересечений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Время работы (мин:сек)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23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>
                          <a:effectLst/>
                        </a:rPr>
                        <a:t>Чистое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u="none" strike="noStrike">
                          <a:effectLst/>
                        </a:rPr>
                        <a:t>Общее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b">
                    <a:solidFill>
                      <a:schemeClr val="bg1"/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Исходная задача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4679580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143528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22346624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Force Directed i5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4678878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137488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22199814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0:19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Force Directed i20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4678069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136146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20886085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1:12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Force Directed i25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>
                          <a:effectLst/>
                        </a:rPr>
                        <a:t>4678219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135070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20250602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1:29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Combined Placer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6305570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11:39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 i20 + CP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6254956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15:31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16:43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i25 + CP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6318262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16:02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17:31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89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Cross Reduction Placer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6010242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–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i20 + CR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6010292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7:34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8:46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i25 + CR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5992087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7:32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9:01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Cross Component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u="none" strike="noStrike" dirty="0">
                          <a:effectLst/>
                        </a:rPr>
                        <a:t>6059317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11:33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62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FD i20 + CC2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6199068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3:36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4:48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  <a:tr h="257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i25 + CC2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6158885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</a:rPr>
                        <a:t>3:31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5:00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 smtClean="0"/>
              <a:t>Дополнительные характеристики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15</a:t>
            </a:fld>
            <a:endParaRPr lang="ru-RU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90608"/>
              </p:ext>
            </p:extLst>
          </p:nvPr>
        </p:nvGraphicFramePr>
        <p:xfrm>
          <a:off x="349827" y="1007918"/>
          <a:ext cx="11492346" cy="534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62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другим системами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90023"/>
              </p:ext>
            </p:extLst>
          </p:nvPr>
        </p:nvGraphicFramePr>
        <p:xfrm>
          <a:off x="436418" y="1423563"/>
          <a:ext cx="11294918" cy="493278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3957782"/>
                <a:gridCol w="1935956"/>
                <a:gridCol w="2700590"/>
                <a:gridCol w="2700590"/>
              </a:tblGrid>
              <a:tr h="2962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Метод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Манхэттенская </a:t>
                      </a:r>
                      <a:r>
                        <a:rPr lang="ru-RU" sz="1400" u="none" strike="noStrike" dirty="0" smtClean="0">
                          <a:effectLst/>
                        </a:rPr>
                        <a:t>метрика (</a:t>
                      </a:r>
                      <a:r>
                        <a:rPr lang="en-US" sz="1400" u="none" strike="noStrike" dirty="0" smtClean="0">
                          <a:effectLst/>
                        </a:rPr>
                        <a:t>e6)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2962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458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</a:rPr>
                        <a:t>Исходная задача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 smtClean="0">
                          <a:effectLst/>
                        </a:rPr>
                        <a:t>4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ru-RU" sz="1400" b="0" u="none" strike="noStrike" dirty="0" smtClean="0">
                          <a:effectLst/>
                        </a:rPr>
                        <a:t>679580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1,590997 (плохое размещение, 70429350 пересечений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компонент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2935625 (плохое размещение,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98443165 пересечений компонент)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458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 i20 + CP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 smtClean="0">
                          <a:effectLst/>
                        </a:rPr>
                        <a:t>6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ru-RU" sz="1400" b="0" u="none" strike="noStrike" dirty="0" smtClean="0">
                          <a:effectLst/>
                        </a:rPr>
                        <a:t>254956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458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FD i25 + CR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 smtClean="0">
                          <a:effectLst/>
                        </a:rPr>
                        <a:t>5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ru-RU" sz="1400" b="0" u="none" strike="noStrike" dirty="0" smtClean="0">
                          <a:effectLst/>
                        </a:rPr>
                        <a:t>992087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27,449376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34,984632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458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Cross Component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u="none" strike="noStrike" dirty="0" smtClean="0">
                          <a:effectLst/>
                        </a:rPr>
                        <a:t>6</a:t>
                      </a:r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ru-RU" sz="1400" b="0" u="none" strike="noStrike" dirty="0" smtClean="0">
                          <a:effectLst/>
                        </a:rPr>
                        <a:t>059317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 smtClean="0">
                          <a:effectLst/>
                        </a:rPr>
                        <a:t>–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458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QPlace</a:t>
                      </a: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(ver. 5.1.67)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55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Capo+ Parquet + Capo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(High-Temperature Annealing) % Final Overlap=0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744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Capo + Parquet + Capo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(Low-Temperature Annealing) % Final Overlap=0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(Uniform WS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  <a:tr h="744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Capo + Parquet + Capo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(Low-Temperature Annealing) % Final Overlap=0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(Filler Cells + Uniform WS)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1" marR="8061" marT="806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4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Ibm01 FD i25  + CR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88" y="1264805"/>
            <a:ext cx="5111512" cy="50915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1" y="1264805"/>
            <a:ext cx="4902879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Ibm02 FD i25 + CR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62" y="1514079"/>
            <a:ext cx="4560838" cy="457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514114"/>
            <a:ext cx="4384624" cy="43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Ibm03 FD i25 + CR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77" y="1554162"/>
            <a:ext cx="4792804" cy="48021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4" y="1554162"/>
            <a:ext cx="479280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1251" y="259487"/>
            <a:ext cx="10515600" cy="615376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Этапы проектирования</a:t>
            </a:r>
            <a:endParaRPr lang="ru-RU" sz="3600" dirty="0">
              <a:latin typeface="+mn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752601" y="1029294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Спецификация систем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752601" y="1644670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Архитектурное проектирование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52601" y="2282130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Функциональное проектирование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52601" y="2896144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Проектирование схем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752601" y="3510158"/>
            <a:ext cx="3966072" cy="51779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Физическое проектирование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752601" y="5966214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Коммерческий продукт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752601" y="5352200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Упаковка и тестирование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752601" y="4738186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Производство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752601" y="4124172"/>
            <a:ext cx="3966072" cy="517792"/>
          </a:xfrm>
          <a:prstGeom prst="roundRect">
            <a:avLst/>
          </a:prstGeom>
          <a:solidFill>
            <a:srgbClr val="96B0D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Физическая верификация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157291" y="5689026"/>
            <a:ext cx="1938969" cy="6374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Временная оптимизация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157291" y="4908795"/>
            <a:ext cx="1938969" cy="6374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Трассировка сигналов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7157291" y="4121140"/>
            <a:ext cx="1938969" cy="6374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Синтез синхросигналов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157291" y="2722838"/>
            <a:ext cx="1938969" cy="6374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Размещение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157291" y="1943799"/>
            <a:ext cx="1938969" cy="637460"/>
          </a:xfrm>
          <a:prstGeom prst="roundRect">
            <a:avLst/>
          </a:prstGeom>
          <a:solidFill>
            <a:srgbClr val="B4C7E7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Планирование кристалла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157291" y="1164760"/>
            <a:ext cx="1938969" cy="6374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Разбиение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4" name="Прямая соединительная линия 23"/>
          <p:cNvCxnSpPr>
            <a:stCxn id="10" idx="3"/>
            <a:endCxn id="20" idx="1"/>
          </p:cNvCxnSpPr>
          <p:nvPr/>
        </p:nvCxnSpPr>
        <p:spPr>
          <a:xfrm flipV="1">
            <a:off x="5718673" y="1483490"/>
            <a:ext cx="1438618" cy="228556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endCxn id="15" idx="1"/>
          </p:cNvCxnSpPr>
          <p:nvPr/>
        </p:nvCxnSpPr>
        <p:spPr>
          <a:xfrm>
            <a:off x="5718673" y="3800055"/>
            <a:ext cx="1438618" cy="220770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578" t="5732" r="578" b="5702"/>
          <a:stretch/>
        </p:blipFill>
        <p:spPr>
          <a:xfrm>
            <a:off x="144799" y="980502"/>
            <a:ext cx="1230183" cy="544764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/>
          <a:srcRect t="16625" b="16274"/>
          <a:stretch/>
        </p:blipFill>
        <p:spPr>
          <a:xfrm>
            <a:off x="9684745" y="1101685"/>
            <a:ext cx="1458507" cy="489335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2</a:t>
            </a:fld>
            <a:endParaRPr lang="ru-RU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7546707" y="3360298"/>
            <a:ext cx="918" cy="36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8738134" y="3372677"/>
            <a:ext cx="918" cy="36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Скругленный прямоугольник 36"/>
          <p:cNvSpPr/>
          <p:nvPr/>
        </p:nvSpPr>
        <p:spPr>
          <a:xfrm>
            <a:off x="6673008" y="3711239"/>
            <a:ext cx="1345894" cy="21106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Global </a:t>
            </a:r>
            <a:r>
              <a:rPr lang="en-US" sz="1600" dirty="0" smtClean="0">
                <a:solidFill>
                  <a:schemeClr val="tx1"/>
                </a:solidFill>
              </a:rPr>
              <a:t>Placer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8240922" y="3711239"/>
            <a:ext cx="1277651" cy="2050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Detail Placer 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57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/>
              <a:t>СПИСОК ЛИТЕРАТУРЫ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21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IBM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benchmarks [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Интернете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http://vlsicad.eecs.umich.edu/BK/ISPD02bench/.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Markov Igor Physical Design: From Graph Partitioning to Timing Closure [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Книга</a:t>
            </a:r>
            <a:r>
              <a:rPr lang="ru-RU" alt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]: 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Michigan.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Markov </a:t>
            </a:r>
            <a:r>
              <a:rPr lang="en-US" alt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Saurabh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N. </a:t>
            </a:r>
            <a:r>
              <a:rPr lang="en-US" alt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Adya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Igor L. Consistent Placement of Macro-Blocks [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Статья].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Mixed-size Combinatorial Techniques for S. N. </a:t>
            </a:r>
            <a:r>
              <a:rPr lang="en-US" alt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Adya</a:t>
            </a:r>
            <a:r>
              <a:rPr lang="en-US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I. L. Markov [</a:t>
            </a:r>
            <a:r>
              <a:rPr lang="ru-RU" alt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Статья].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ru-RU" alt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8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94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351" y="305546"/>
            <a:ext cx="10515600" cy="670461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Формальная постановка задачи </a:t>
            </a:r>
            <a:endParaRPr lang="ru-RU" sz="3600" b="1" dirty="0"/>
          </a:p>
        </p:txBody>
      </p:sp>
      <p:pic>
        <p:nvPicPr>
          <p:cNvPr id="107" name="Рисунок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3" y="1080446"/>
            <a:ext cx="7098464" cy="349533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3</a:t>
            </a:fld>
            <a:endParaRPr lang="ru-RU"/>
          </a:p>
        </p:txBody>
      </p:sp>
      <p:grpSp>
        <p:nvGrpSpPr>
          <p:cNvPr id="40" name="Группа 39"/>
          <p:cNvGrpSpPr/>
          <p:nvPr/>
        </p:nvGrpSpPr>
        <p:grpSpPr>
          <a:xfrm>
            <a:off x="8398190" y="994999"/>
            <a:ext cx="3765616" cy="3593305"/>
            <a:chOff x="8398190" y="994999"/>
            <a:chExt cx="3765616" cy="3593305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398190" y="1024834"/>
              <a:ext cx="524531" cy="314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(0;0)</a:t>
              </a:r>
              <a:endPara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8485878" y="4161145"/>
              <a:ext cx="263146" cy="355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i="1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11641101" y="4186336"/>
              <a:ext cx="39556" cy="3945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pic>
          <p:nvPicPr>
            <p:cNvPr id="39" name="Рисунок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718" b="52222"/>
            <a:stretch/>
          </p:blipFill>
          <p:spPr>
            <a:xfrm>
              <a:off x="8742082" y="1311704"/>
              <a:ext cx="3191036" cy="3276600"/>
            </a:xfrm>
            <a:prstGeom prst="rect">
              <a:avLst/>
            </a:prstGeom>
          </p:spPr>
        </p:pic>
        <p:sp>
          <p:nvSpPr>
            <p:cNvPr id="27" name="Прямоугольник 26"/>
            <p:cNvSpPr/>
            <p:nvPr/>
          </p:nvSpPr>
          <p:spPr>
            <a:xfrm>
              <a:off x="11548231" y="4251396"/>
              <a:ext cx="615575" cy="314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(N;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  <a:r>
                <a:rPr lang="ru-RU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  <a:endPara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56"/>
            <p:cNvSpPr txBox="1">
              <a:spLocks noChangeArrowheads="1"/>
            </p:cNvSpPr>
            <p:nvPr/>
          </p:nvSpPr>
          <p:spPr bwMode="auto">
            <a:xfrm>
              <a:off x="11699967" y="994999"/>
              <a:ext cx="302955" cy="31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i="1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1134953" y="4511320"/>
            <a:ext cx="9112133" cy="1708572"/>
            <a:chOff x="1134953" y="4575781"/>
            <a:chExt cx="8847247" cy="1473869"/>
          </a:xfrm>
        </p:grpSpPr>
        <p:pic>
          <p:nvPicPr>
            <p:cNvPr id="138" name="Рисунок 137"/>
            <p:cNvPicPr>
              <a:picLocks noChangeAspect="1"/>
            </p:cNvPicPr>
            <p:nvPr/>
          </p:nvPicPr>
          <p:blipFill rotWithShape="1">
            <a:blip r:embed="rId4"/>
            <a:srcRect r="26147"/>
            <a:stretch/>
          </p:blipFill>
          <p:spPr>
            <a:xfrm>
              <a:off x="3070325" y="5238212"/>
              <a:ext cx="5908960" cy="811438"/>
            </a:xfrm>
            <a:prstGeom prst="rect">
              <a:avLst/>
            </a:prstGeom>
          </p:spPr>
        </p:pic>
        <p:pic>
          <p:nvPicPr>
            <p:cNvPr id="143" name="Рисунок 1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953" y="4575781"/>
              <a:ext cx="6841417" cy="993587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0167" y="4927003"/>
              <a:ext cx="5942033" cy="345397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8895698" y="6135576"/>
            <a:ext cx="271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- минимизация длины цепей</a:t>
            </a:r>
            <a:endParaRPr lang="ru-RU" sz="1600" dirty="0"/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 rotWithShape="1">
          <a:blip r:embed="rId7"/>
          <a:srcRect t="-1" r="13689" b="4255"/>
          <a:stretch/>
        </p:blipFill>
        <p:spPr>
          <a:xfrm>
            <a:off x="1134953" y="6088776"/>
            <a:ext cx="7704247" cy="413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83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8007"/>
            <a:ext cx="10515600" cy="604359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Примеры постановочных задач</a:t>
            </a:r>
            <a:endParaRPr lang="ru-RU" sz="36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49098" y="1153304"/>
            <a:ext cx="2187875" cy="754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Исходные данные</a:t>
            </a:r>
            <a:endParaRPr lang="ru-RU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983200" y="1141987"/>
            <a:ext cx="249483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smtClean="0"/>
              <a:t>Допустимые решения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064411" y="1068884"/>
            <a:ext cx="2633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Недопустимые решения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/>
          <a:srcRect l="15241" t="11220" r="15723" b="11575"/>
          <a:stretch/>
        </p:blipFill>
        <p:spPr>
          <a:xfrm>
            <a:off x="533322" y="4503624"/>
            <a:ext cx="3019425" cy="203528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306364" y="6511051"/>
            <a:ext cx="2743200" cy="365125"/>
          </a:xfrm>
        </p:spPr>
        <p:txBody>
          <a:bodyPr/>
          <a:lstStyle/>
          <a:p>
            <a:fld id="{8C6BEFAC-BDAE-47FD-9CD3-1766282E3DBE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1692" y="1681186"/>
            <a:ext cx="3100187" cy="495202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734718" y="1681187"/>
            <a:ext cx="4755729" cy="495202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53" y="1924873"/>
            <a:ext cx="2205640" cy="21156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70" y="1950752"/>
            <a:ext cx="2052000" cy="20520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009" y="4496119"/>
            <a:ext cx="2140588" cy="204279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275" y="4496119"/>
            <a:ext cx="2150439" cy="20361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364" y="1681186"/>
            <a:ext cx="2287820" cy="246672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364" y="4407965"/>
            <a:ext cx="2149503" cy="2041260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8878218" y="1681186"/>
            <a:ext cx="2898321" cy="495202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12" r="64355" b="61615"/>
          <a:stretch/>
        </p:blipFill>
        <p:spPr>
          <a:xfrm>
            <a:off x="791178" y="1804521"/>
            <a:ext cx="2359098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315" y="-3850"/>
            <a:ext cx="10515600" cy="1325563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r>
              <a:rPr lang="en-US" dirty="0"/>
              <a:t>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5</a:t>
            </a:fld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172310" y="1080891"/>
            <a:ext cx="11766845" cy="5275460"/>
            <a:chOff x="374073" y="1040770"/>
            <a:chExt cx="11419609" cy="5640585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374073" y="1890326"/>
              <a:ext cx="11419609" cy="4791029"/>
            </a:xfrm>
            <a:prstGeom prst="roundRect">
              <a:avLst>
                <a:gd name="adj" fmla="val 146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>
              <a:off x="467589" y="1040770"/>
              <a:ext cx="11201399" cy="467591"/>
            </a:xfrm>
            <a:prstGeom prst="roundRect">
              <a:avLst>
                <a:gd name="adj" fmla="val 5913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 application</a:t>
              </a:r>
              <a:r>
                <a:rPr lang="ru-RU" dirty="0" smtClean="0">
                  <a:solidFill>
                    <a:schemeClr val="tx1"/>
                  </a:solidFill>
                </a:rPr>
                <a:t> (</a:t>
              </a:r>
              <a:r>
                <a:rPr lang="en-US" dirty="0" smtClean="0">
                  <a:solidFill>
                    <a:schemeClr val="tx1"/>
                  </a:solidFill>
                </a:rPr>
                <a:t>Testing system)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>
              <a:off x="467590" y="5787737"/>
              <a:ext cx="11201399" cy="765464"/>
            </a:xfrm>
            <a:prstGeom prst="roundRect">
              <a:avLst>
                <a:gd name="adj" fmla="val 5913"/>
              </a:avLst>
            </a:prstGeom>
            <a:solidFill>
              <a:srgbClr val="E67A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Data models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(Design, Component, Net, Detail Placement, Global Placement)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>
              <a:off x="1271585" y="5225908"/>
              <a:ext cx="6598422" cy="467591"/>
            </a:xfrm>
            <a:prstGeom prst="roundRect">
              <a:avLst>
                <a:gd name="adj" fmla="val 5913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Common Services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(Criterion, </a:t>
              </a:r>
              <a:r>
                <a:rPr lang="en-US" sz="1400" dirty="0">
                  <a:solidFill>
                    <a:schemeClr val="tx1"/>
                  </a:solidFill>
                </a:rPr>
                <a:t>G</a:t>
              </a:r>
              <a:r>
                <a:rPr lang="en-US" sz="1400" dirty="0" smtClean="0">
                  <a:solidFill>
                    <a:schemeClr val="tx1"/>
                  </a:solidFill>
                </a:rPr>
                <a:t>enerators, Parsers, Task)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467589" y="2029545"/>
              <a:ext cx="2034311" cy="3102845"/>
              <a:chOff x="467589" y="2029545"/>
              <a:chExt cx="2034311" cy="3102845"/>
            </a:xfrm>
          </p:grpSpPr>
          <p:sp>
            <p:nvSpPr>
              <p:cNvPr id="10" name="Скругленный прямоугольник 9"/>
              <p:cNvSpPr/>
              <p:nvPr/>
            </p:nvSpPr>
            <p:spPr>
              <a:xfrm>
                <a:off x="467589" y="2029545"/>
                <a:ext cx="2034311" cy="3102845"/>
              </a:xfrm>
              <a:prstGeom prst="roundRect">
                <a:avLst>
                  <a:gd name="adj" fmla="val 440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Statistics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Прямоугольник 57"/>
              <p:cNvSpPr/>
              <p:nvPr/>
            </p:nvSpPr>
            <p:spPr>
              <a:xfrm rot="16200000">
                <a:off x="-272311" y="3231872"/>
                <a:ext cx="2345409" cy="78281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Common Statistics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Прямоугольник 58"/>
              <p:cNvSpPr/>
              <p:nvPr/>
            </p:nvSpPr>
            <p:spPr>
              <a:xfrm rot="16200000">
                <a:off x="733960" y="3113617"/>
                <a:ext cx="2345407" cy="101932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Excel Statistic Importer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Группа 11"/>
            <p:cNvGrpSpPr/>
            <p:nvPr/>
          </p:nvGrpSpPr>
          <p:grpSpPr>
            <a:xfrm>
              <a:off x="2595415" y="2030049"/>
              <a:ext cx="6575987" cy="3102845"/>
              <a:chOff x="2595415" y="2030049"/>
              <a:chExt cx="6575987" cy="3102845"/>
            </a:xfrm>
          </p:grpSpPr>
          <p:sp>
            <p:nvSpPr>
              <p:cNvPr id="8" name="Скругленный прямоугольник 7"/>
              <p:cNvSpPr/>
              <p:nvPr/>
            </p:nvSpPr>
            <p:spPr>
              <a:xfrm>
                <a:off x="2595415" y="2030049"/>
                <a:ext cx="6575987" cy="3102845"/>
              </a:xfrm>
              <a:prstGeom prst="roundRect">
                <a:avLst>
                  <a:gd name="adj" fmla="val 440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Algorithms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2743225" y="2450574"/>
                <a:ext cx="4562742" cy="3508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IDetailPlacer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Прямоугольник с двумя скругленными противолежащими углами 28"/>
              <p:cNvSpPr/>
              <p:nvPr/>
            </p:nvSpPr>
            <p:spPr>
              <a:xfrm>
                <a:off x="2753622" y="3081668"/>
                <a:ext cx="1771972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Reduction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Прямоугольник с двумя скругленными противолежащими углами 29"/>
              <p:cNvSpPr/>
              <p:nvPr/>
            </p:nvSpPr>
            <p:spPr>
              <a:xfrm>
                <a:off x="3096491" y="3758006"/>
                <a:ext cx="1911927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Combine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с двумя скругленными противолежащими углами 30"/>
              <p:cNvSpPr/>
              <p:nvPr/>
            </p:nvSpPr>
            <p:spPr>
              <a:xfrm>
                <a:off x="5008418" y="3081668"/>
                <a:ext cx="2297548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Component Placer 2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Прямоугольник с двумя скругленными противолежащими углами 31"/>
              <p:cNvSpPr/>
              <p:nvPr/>
            </p:nvSpPr>
            <p:spPr>
              <a:xfrm>
                <a:off x="5467294" y="3887768"/>
                <a:ext cx="1857808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Component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Прямоугольник 32"/>
              <p:cNvSpPr/>
              <p:nvPr/>
            </p:nvSpPr>
            <p:spPr>
              <a:xfrm>
                <a:off x="2743225" y="4497234"/>
                <a:ext cx="4562741" cy="39861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Spiral Searcher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>
              <a:xfrm>
                <a:off x="7453457" y="3081667"/>
                <a:ext cx="1463492" cy="182705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Force Directed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Прямоугольник 34"/>
              <p:cNvSpPr/>
              <p:nvPr/>
            </p:nvSpPr>
            <p:spPr>
              <a:xfrm>
                <a:off x="7453457" y="2450574"/>
                <a:ext cx="1463492" cy="3640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IGlobalPlacer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Группа 12"/>
            <p:cNvGrpSpPr/>
            <p:nvPr/>
          </p:nvGrpSpPr>
          <p:grpSpPr>
            <a:xfrm>
              <a:off x="9296098" y="2029545"/>
              <a:ext cx="2372889" cy="3663954"/>
              <a:chOff x="9296098" y="2029545"/>
              <a:chExt cx="2372889" cy="3663954"/>
            </a:xfrm>
          </p:grpSpPr>
          <p:sp>
            <p:nvSpPr>
              <p:cNvPr id="9" name="Скругленный прямоугольник 8"/>
              <p:cNvSpPr/>
              <p:nvPr/>
            </p:nvSpPr>
            <p:spPr>
              <a:xfrm>
                <a:off x="9296098" y="2029545"/>
                <a:ext cx="2372889" cy="3663954"/>
              </a:xfrm>
              <a:prstGeom prst="roundRect">
                <a:avLst>
                  <a:gd name="adj" fmla="val 440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Visualization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Прямоугольник 55"/>
              <p:cNvSpPr/>
              <p:nvPr/>
            </p:nvSpPr>
            <p:spPr>
              <a:xfrm>
                <a:off x="9407940" y="3103669"/>
                <a:ext cx="959375" cy="22601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Прямоугольник 56"/>
              <p:cNvSpPr/>
              <p:nvPr/>
            </p:nvSpPr>
            <p:spPr>
              <a:xfrm>
                <a:off x="10492011" y="3109070"/>
                <a:ext cx="1068812" cy="2243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Nets 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Прямоугольник 43"/>
              <p:cNvSpPr/>
              <p:nvPr/>
            </p:nvSpPr>
            <p:spPr>
              <a:xfrm>
                <a:off x="9398553" y="2450573"/>
                <a:ext cx="2187311" cy="35282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Группа 13"/>
            <p:cNvGrpSpPr/>
            <p:nvPr/>
          </p:nvGrpSpPr>
          <p:grpSpPr>
            <a:xfrm>
              <a:off x="709893" y="1504424"/>
              <a:ext cx="10717654" cy="4570220"/>
              <a:chOff x="709893" y="1504424"/>
              <a:chExt cx="10717654" cy="457022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9" name="Двойная стрелка вверх/вниз 18"/>
              <p:cNvSpPr/>
              <p:nvPr/>
            </p:nvSpPr>
            <p:spPr>
              <a:xfrm>
                <a:off x="778742" y="4892966"/>
                <a:ext cx="381000" cy="1156278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Двойная стрелка вверх/вниз 19"/>
              <p:cNvSpPr/>
              <p:nvPr/>
            </p:nvSpPr>
            <p:spPr>
              <a:xfrm>
                <a:off x="1794739" y="4889500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Двойная стрелка вверх/вниз 20"/>
              <p:cNvSpPr/>
              <p:nvPr/>
            </p:nvSpPr>
            <p:spPr>
              <a:xfrm>
                <a:off x="2263486" y="5400966"/>
                <a:ext cx="381000" cy="673678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Двойная стрелка вверх/вниз 21"/>
              <p:cNvSpPr/>
              <p:nvPr/>
            </p:nvSpPr>
            <p:spPr>
              <a:xfrm>
                <a:off x="6691584" y="4908723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Двойная стрелка вверх/вниз 22"/>
              <p:cNvSpPr/>
              <p:nvPr/>
            </p:nvSpPr>
            <p:spPr>
              <a:xfrm>
                <a:off x="7994703" y="5108464"/>
                <a:ext cx="381000" cy="679273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Двойная стрелка вверх/вниз 23"/>
              <p:cNvSpPr/>
              <p:nvPr/>
            </p:nvSpPr>
            <p:spPr>
              <a:xfrm>
                <a:off x="11046547" y="5447003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Двойная стрелка вверх/вниз 24"/>
              <p:cNvSpPr/>
              <p:nvPr/>
            </p:nvSpPr>
            <p:spPr>
              <a:xfrm>
                <a:off x="709893" y="1504424"/>
                <a:ext cx="381000" cy="51099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Двойная стрелка вверх/вниз 25"/>
              <p:cNvSpPr/>
              <p:nvPr/>
            </p:nvSpPr>
            <p:spPr>
              <a:xfrm>
                <a:off x="5687288" y="1514249"/>
                <a:ext cx="381000" cy="501166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Двойная стрелка вверх/вниз 26"/>
              <p:cNvSpPr/>
              <p:nvPr/>
            </p:nvSpPr>
            <p:spPr>
              <a:xfrm>
                <a:off x="10292042" y="1507743"/>
                <a:ext cx="381000" cy="516402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Двойная стрелка вверх/вниз 35"/>
              <p:cNvSpPr/>
              <p:nvPr/>
            </p:nvSpPr>
            <p:spPr>
              <a:xfrm>
                <a:off x="2817683" y="2799819"/>
                <a:ext cx="216463" cy="289002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Двойная стрелка вверх/вниз 36"/>
              <p:cNvSpPr/>
              <p:nvPr/>
            </p:nvSpPr>
            <p:spPr>
              <a:xfrm>
                <a:off x="2809013" y="3595873"/>
                <a:ext cx="265187" cy="901361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Двойная стрелка вверх/вниз 37"/>
              <p:cNvSpPr/>
              <p:nvPr/>
            </p:nvSpPr>
            <p:spPr>
              <a:xfrm>
                <a:off x="5115722" y="3595875"/>
                <a:ext cx="184946" cy="901359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Двойная стрелка вверх/вниз 38"/>
              <p:cNvSpPr/>
              <p:nvPr/>
            </p:nvSpPr>
            <p:spPr>
              <a:xfrm>
                <a:off x="6798960" y="3595874"/>
                <a:ext cx="193963" cy="286007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0" name="Двойная стрелка вверх/вниз 39"/>
              <p:cNvSpPr/>
              <p:nvPr/>
            </p:nvSpPr>
            <p:spPr>
              <a:xfrm>
                <a:off x="4731417" y="4185809"/>
                <a:ext cx="235136" cy="311426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Двойная стрелка вверх/вниз 40"/>
              <p:cNvSpPr/>
              <p:nvPr/>
            </p:nvSpPr>
            <p:spPr>
              <a:xfrm>
                <a:off x="7540649" y="2803399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Двойная стрелка вверх/вниз 41"/>
              <p:cNvSpPr/>
              <p:nvPr/>
            </p:nvSpPr>
            <p:spPr>
              <a:xfrm>
                <a:off x="6771245" y="2808800"/>
                <a:ext cx="221678" cy="266981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Двойная стрелка вверх/вниз 42"/>
              <p:cNvSpPr/>
              <p:nvPr/>
            </p:nvSpPr>
            <p:spPr>
              <a:xfrm>
                <a:off x="4728062" y="2799819"/>
                <a:ext cx="258065" cy="958187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Двойная стрелка вверх/вниз 44"/>
              <p:cNvSpPr/>
              <p:nvPr/>
            </p:nvSpPr>
            <p:spPr>
              <a:xfrm>
                <a:off x="9510647" y="2808800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Двойная стрелка вверх/вниз 45"/>
              <p:cNvSpPr/>
              <p:nvPr/>
            </p:nvSpPr>
            <p:spPr>
              <a:xfrm>
                <a:off x="11156684" y="2798696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8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315" y="-3850"/>
            <a:ext cx="10515600" cy="1325563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r>
              <a:rPr lang="en-US" dirty="0"/>
              <a:t> </a:t>
            </a:r>
            <a:r>
              <a:rPr lang="ru-RU" dirty="0" smtClean="0"/>
              <a:t>системы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6</a:t>
            </a:fld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172310" y="1080891"/>
            <a:ext cx="11766845" cy="5275460"/>
            <a:chOff x="374073" y="1040770"/>
            <a:chExt cx="11419609" cy="5640585"/>
          </a:xfrm>
          <a:solidFill>
            <a:schemeClr val="bg1"/>
          </a:solidFill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374073" y="1890326"/>
              <a:ext cx="11419609" cy="4791029"/>
            </a:xfrm>
            <a:prstGeom prst="roundRect">
              <a:avLst>
                <a:gd name="adj" fmla="val 1462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>
              <a:off x="467589" y="1040770"/>
              <a:ext cx="11201399" cy="467591"/>
            </a:xfrm>
            <a:prstGeom prst="roundRect">
              <a:avLst>
                <a:gd name="adj" fmla="val 591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 application</a:t>
              </a:r>
              <a:r>
                <a:rPr lang="ru-RU" dirty="0" smtClean="0">
                  <a:solidFill>
                    <a:schemeClr val="tx1"/>
                  </a:solidFill>
                </a:rPr>
                <a:t> (</a:t>
              </a:r>
              <a:r>
                <a:rPr lang="en-US" dirty="0" smtClean="0">
                  <a:solidFill>
                    <a:schemeClr val="tx1"/>
                  </a:solidFill>
                </a:rPr>
                <a:t>Testing system)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>
              <a:off x="467590" y="5787737"/>
              <a:ext cx="11201399" cy="765464"/>
            </a:xfrm>
            <a:prstGeom prst="roundRect">
              <a:avLst>
                <a:gd name="adj" fmla="val 591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Data models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(Design, Component, Net, Detail Placement, Global Placement)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>
              <a:off x="1271585" y="5225908"/>
              <a:ext cx="6598422" cy="467591"/>
            </a:xfrm>
            <a:prstGeom prst="roundRect">
              <a:avLst>
                <a:gd name="adj" fmla="val 591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Common Services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(Criterion, </a:t>
              </a:r>
              <a:r>
                <a:rPr lang="en-US" sz="1400" dirty="0">
                  <a:solidFill>
                    <a:schemeClr val="tx1"/>
                  </a:solidFill>
                </a:rPr>
                <a:t>G</a:t>
              </a:r>
              <a:r>
                <a:rPr lang="en-US" sz="1400" dirty="0" smtClean="0">
                  <a:solidFill>
                    <a:schemeClr val="tx1"/>
                  </a:solidFill>
                </a:rPr>
                <a:t>enerators, Parsers, Task)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467589" y="2029545"/>
              <a:ext cx="2034311" cy="3102845"/>
              <a:chOff x="467589" y="2029545"/>
              <a:chExt cx="2034311" cy="3102845"/>
            </a:xfrm>
            <a:grpFill/>
          </p:grpSpPr>
          <p:sp>
            <p:nvSpPr>
              <p:cNvPr id="10" name="Скругленный прямоугольник 9"/>
              <p:cNvSpPr/>
              <p:nvPr/>
            </p:nvSpPr>
            <p:spPr>
              <a:xfrm>
                <a:off x="467589" y="2029545"/>
                <a:ext cx="2034311" cy="3102845"/>
              </a:xfrm>
              <a:prstGeom prst="roundRect">
                <a:avLst>
                  <a:gd name="adj" fmla="val 440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Statistics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Прямоугольник 57"/>
              <p:cNvSpPr/>
              <p:nvPr/>
            </p:nvSpPr>
            <p:spPr>
              <a:xfrm rot="16200000">
                <a:off x="-272311" y="3231872"/>
                <a:ext cx="2345409" cy="7828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Common Statistics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Прямоугольник 58"/>
              <p:cNvSpPr/>
              <p:nvPr/>
            </p:nvSpPr>
            <p:spPr>
              <a:xfrm rot="16200000">
                <a:off x="733960" y="3113617"/>
                <a:ext cx="2345407" cy="101932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Excel Statistic Importer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Группа 11"/>
            <p:cNvGrpSpPr/>
            <p:nvPr/>
          </p:nvGrpSpPr>
          <p:grpSpPr>
            <a:xfrm>
              <a:off x="2595415" y="2030049"/>
              <a:ext cx="6575987" cy="3102845"/>
              <a:chOff x="2595415" y="2030049"/>
              <a:chExt cx="6575987" cy="3102845"/>
            </a:xfrm>
            <a:grpFill/>
          </p:grpSpPr>
          <p:sp>
            <p:nvSpPr>
              <p:cNvPr id="8" name="Скругленный прямоугольник 7"/>
              <p:cNvSpPr/>
              <p:nvPr/>
            </p:nvSpPr>
            <p:spPr>
              <a:xfrm>
                <a:off x="2595415" y="2030049"/>
                <a:ext cx="6575987" cy="3102845"/>
              </a:xfrm>
              <a:prstGeom prst="roundRect">
                <a:avLst>
                  <a:gd name="adj" fmla="val 440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Algorithms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2743225" y="2450574"/>
                <a:ext cx="4562742" cy="35086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IDetailPlacer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Прямоугольник с двумя скругленными противолежащими углами 28"/>
              <p:cNvSpPr/>
              <p:nvPr/>
            </p:nvSpPr>
            <p:spPr>
              <a:xfrm>
                <a:off x="2753622" y="3081668"/>
                <a:ext cx="1771972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Reduction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Прямоугольник с двумя скругленными противолежащими углами 29"/>
              <p:cNvSpPr/>
              <p:nvPr/>
            </p:nvSpPr>
            <p:spPr>
              <a:xfrm>
                <a:off x="3096491" y="3758006"/>
                <a:ext cx="1911927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Combine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с двумя скругленными противолежащими углами 30"/>
              <p:cNvSpPr/>
              <p:nvPr/>
            </p:nvSpPr>
            <p:spPr>
              <a:xfrm>
                <a:off x="5008418" y="3081668"/>
                <a:ext cx="2297548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Component Placer 2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Прямоугольник с двумя скругленными противолежащими углами 31"/>
              <p:cNvSpPr/>
              <p:nvPr/>
            </p:nvSpPr>
            <p:spPr>
              <a:xfrm>
                <a:off x="5467294" y="3887768"/>
                <a:ext cx="1857808" cy="514208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Cross Component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Прямоугольник 32"/>
              <p:cNvSpPr/>
              <p:nvPr/>
            </p:nvSpPr>
            <p:spPr>
              <a:xfrm>
                <a:off x="2743225" y="4497234"/>
                <a:ext cx="4562741" cy="39861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Spiral Searcher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>
              <a:xfrm>
                <a:off x="7453457" y="3081667"/>
                <a:ext cx="1463492" cy="182705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Force Directed 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Прямоугольник 34"/>
              <p:cNvSpPr/>
              <p:nvPr/>
            </p:nvSpPr>
            <p:spPr>
              <a:xfrm>
                <a:off x="7453457" y="2450574"/>
                <a:ext cx="1463492" cy="36407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IGlobalPlacer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Группа 12"/>
            <p:cNvGrpSpPr/>
            <p:nvPr/>
          </p:nvGrpSpPr>
          <p:grpSpPr>
            <a:xfrm>
              <a:off x="9296098" y="2029545"/>
              <a:ext cx="2372889" cy="3663954"/>
              <a:chOff x="9296098" y="2029545"/>
              <a:chExt cx="2372889" cy="3663954"/>
            </a:xfrm>
            <a:grpFill/>
          </p:grpSpPr>
          <p:sp>
            <p:nvSpPr>
              <p:cNvPr id="9" name="Скругленный прямоугольник 8"/>
              <p:cNvSpPr/>
              <p:nvPr/>
            </p:nvSpPr>
            <p:spPr>
              <a:xfrm>
                <a:off x="9296098" y="2029545"/>
                <a:ext cx="2372889" cy="3663954"/>
              </a:xfrm>
              <a:prstGeom prst="roundRect">
                <a:avLst>
                  <a:gd name="adj" fmla="val 440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Visualization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Прямоугольник 55"/>
              <p:cNvSpPr/>
              <p:nvPr/>
            </p:nvSpPr>
            <p:spPr>
              <a:xfrm>
                <a:off x="9407940" y="3103669"/>
                <a:ext cx="959375" cy="22601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Прямоугольник 56"/>
              <p:cNvSpPr/>
              <p:nvPr/>
            </p:nvSpPr>
            <p:spPr>
              <a:xfrm>
                <a:off x="10492011" y="3109070"/>
                <a:ext cx="1068812" cy="224369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Nets 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Прямоугольник 43"/>
              <p:cNvSpPr/>
              <p:nvPr/>
            </p:nvSpPr>
            <p:spPr>
              <a:xfrm>
                <a:off x="9398553" y="2450573"/>
                <a:ext cx="2187311" cy="35282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IDrawer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Группа 13"/>
            <p:cNvGrpSpPr/>
            <p:nvPr/>
          </p:nvGrpSpPr>
          <p:grpSpPr>
            <a:xfrm>
              <a:off x="709893" y="1504424"/>
              <a:ext cx="10717654" cy="4570220"/>
              <a:chOff x="709893" y="1504424"/>
              <a:chExt cx="10717654" cy="4570220"/>
            </a:xfrm>
            <a:grpFill/>
          </p:grpSpPr>
          <p:sp>
            <p:nvSpPr>
              <p:cNvPr id="19" name="Двойная стрелка вверх/вниз 18"/>
              <p:cNvSpPr/>
              <p:nvPr/>
            </p:nvSpPr>
            <p:spPr>
              <a:xfrm>
                <a:off x="778742" y="4892966"/>
                <a:ext cx="381000" cy="1156278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Двойная стрелка вверх/вниз 19"/>
              <p:cNvSpPr/>
              <p:nvPr/>
            </p:nvSpPr>
            <p:spPr>
              <a:xfrm>
                <a:off x="1794739" y="4889500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Двойная стрелка вверх/вниз 20"/>
              <p:cNvSpPr/>
              <p:nvPr/>
            </p:nvSpPr>
            <p:spPr>
              <a:xfrm>
                <a:off x="2263486" y="5400966"/>
                <a:ext cx="381000" cy="673678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Двойная стрелка вверх/вниз 21"/>
              <p:cNvSpPr/>
              <p:nvPr/>
            </p:nvSpPr>
            <p:spPr>
              <a:xfrm>
                <a:off x="6691584" y="4908723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Двойная стрелка вверх/вниз 22"/>
              <p:cNvSpPr/>
              <p:nvPr/>
            </p:nvSpPr>
            <p:spPr>
              <a:xfrm>
                <a:off x="7994703" y="5108464"/>
                <a:ext cx="381000" cy="679273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Двойная стрелка вверх/вниз 23"/>
              <p:cNvSpPr/>
              <p:nvPr/>
            </p:nvSpPr>
            <p:spPr>
              <a:xfrm>
                <a:off x="11046547" y="5447003"/>
                <a:ext cx="381000" cy="581605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Двойная стрелка вверх/вниз 24"/>
              <p:cNvSpPr/>
              <p:nvPr/>
            </p:nvSpPr>
            <p:spPr>
              <a:xfrm>
                <a:off x="709893" y="1504424"/>
                <a:ext cx="381000" cy="51099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Двойная стрелка вверх/вниз 25"/>
              <p:cNvSpPr/>
              <p:nvPr/>
            </p:nvSpPr>
            <p:spPr>
              <a:xfrm>
                <a:off x="5687288" y="1514249"/>
                <a:ext cx="381000" cy="501166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Двойная стрелка вверх/вниз 26"/>
              <p:cNvSpPr/>
              <p:nvPr/>
            </p:nvSpPr>
            <p:spPr>
              <a:xfrm>
                <a:off x="10292042" y="1507743"/>
                <a:ext cx="381000" cy="516402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Двойная стрелка вверх/вниз 35"/>
              <p:cNvSpPr/>
              <p:nvPr/>
            </p:nvSpPr>
            <p:spPr>
              <a:xfrm>
                <a:off x="2817683" y="2799819"/>
                <a:ext cx="216463" cy="289002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Двойная стрелка вверх/вниз 36"/>
              <p:cNvSpPr/>
              <p:nvPr/>
            </p:nvSpPr>
            <p:spPr>
              <a:xfrm>
                <a:off x="2809013" y="3595873"/>
                <a:ext cx="265187" cy="901361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Двойная стрелка вверх/вниз 37"/>
              <p:cNvSpPr/>
              <p:nvPr/>
            </p:nvSpPr>
            <p:spPr>
              <a:xfrm>
                <a:off x="5115722" y="3595875"/>
                <a:ext cx="184946" cy="901359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Двойная стрелка вверх/вниз 38"/>
              <p:cNvSpPr/>
              <p:nvPr/>
            </p:nvSpPr>
            <p:spPr>
              <a:xfrm>
                <a:off x="6798960" y="3595874"/>
                <a:ext cx="193963" cy="286007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0" name="Двойная стрелка вверх/вниз 39"/>
              <p:cNvSpPr/>
              <p:nvPr/>
            </p:nvSpPr>
            <p:spPr>
              <a:xfrm>
                <a:off x="4731417" y="4185809"/>
                <a:ext cx="235136" cy="311426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Двойная стрелка вверх/вниз 40"/>
              <p:cNvSpPr/>
              <p:nvPr/>
            </p:nvSpPr>
            <p:spPr>
              <a:xfrm>
                <a:off x="7540649" y="2803399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Двойная стрелка вверх/вниз 41"/>
              <p:cNvSpPr/>
              <p:nvPr/>
            </p:nvSpPr>
            <p:spPr>
              <a:xfrm>
                <a:off x="6771245" y="2808800"/>
                <a:ext cx="221678" cy="266981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Двойная стрелка вверх/вниз 42"/>
              <p:cNvSpPr/>
              <p:nvPr/>
            </p:nvSpPr>
            <p:spPr>
              <a:xfrm>
                <a:off x="4728062" y="2799819"/>
                <a:ext cx="258065" cy="958187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Двойная стрелка вверх/вниз 44"/>
              <p:cNvSpPr/>
              <p:nvPr/>
            </p:nvSpPr>
            <p:spPr>
              <a:xfrm>
                <a:off x="9510647" y="2808800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Двойная стрелка вверх/вниз 45"/>
              <p:cNvSpPr/>
              <p:nvPr/>
            </p:nvSpPr>
            <p:spPr>
              <a:xfrm>
                <a:off x="11156684" y="2798696"/>
                <a:ext cx="221678" cy="300270"/>
              </a:xfrm>
              <a:prstGeom prst="up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5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Прямая со стрелкой 69"/>
          <p:cNvCxnSpPr>
            <a:stCxn id="6" idx="2"/>
            <a:endCxn id="7" idx="0"/>
          </p:cNvCxnSpPr>
          <p:nvPr/>
        </p:nvCxnSpPr>
        <p:spPr>
          <a:xfrm>
            <a:off x="4735282" y="2588683"/>
            <a:ext cx="0" cy="19958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2456"/>
          </a:xfrm>
        </p:spPr>
        <p:txBody>
          <a:bodyPr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</a:rPr>
              <a:t>Алгоритм №1. Итерационная стратегия алгоритма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</a:rPr>
              <a:t>Force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</a:rPr>
              <a:t>Directed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38196" y="1086565"/>
            <a:ext cx="7794172" cy="526335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Выделение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группы рассматриваемых компонентов (в общем случае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38196" y="2057400"/>
            <a:ext cx="7794172" cy="531283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Выбор направлений возможных перемещений каждого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компонента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38196" y="4584576"/>
            <a:ext cx="7794172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Оценка каждого направления с учётом силы (длины) сдвига по некоторым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критериям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60325" y="5965963"/>
            <a:ext cx="7772043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Сдвиг компонента в наилучшую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позицию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77691" y="2863372"/>
            <a:ext cx="2805609" cy="546100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П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</a:rPr>
              <a:t>од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</a:rPr>
              <a:t>направлениями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</a:rPr>
              <a:t>сдвига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</a:rPr>
              <a:t>рассматрива</a:t>
            </a:r>
            <a:r>
              <a:rPr lang="ru-RU" sz="1400" dirty="0" err="1" smtClean="0">
                <a:solidFill>
                  <a:schemeClr val="bg2">
                    <a:lumMod val="25000"/>
                  </a:schemeClr>
                </a:solidFill>
              </a:rPr>
              <a:t>ются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 8 </a:t>
            </a: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</a:rPr>
              <a:t>направлений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057077" y="5111151"/>
            <a:ext cx="3054015" cy="465597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П</a:t>
            </a:r>
            <a:r>
              <a:rPr lang="ru-RU" sz="1400" dirty="0" err="1">
                <a:solidFill>
                  <a:schemeClr val="bg2">
                    <a:lumMod val="25000"/>
                  </a:schemeClr>
                </a:solidFill>
              </a:rPr>
              <a:t>лощадь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 пересечения с другими </a:t>
            </a:r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компонентами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057077" y="4088893"/>
            <a:ext cx="3054015" cy="663436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Частичный критерий. </a:t>
            </a:r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Суммарная Манхэттенская метрика </a:t>
            </a:r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цепей, в которые входит </a:t>
            </a:r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компонент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9338334" y="1026157"/>
            <a:ext cx="2491500" cy="2460332"/>
            <a:chOff x="3281340" y="2794714"/>
            <a:chExt cx="2491500" cy="2460332"/>
          </a:xfrm>
        </p:grpSpPr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40" y="2794714"/>
              <a:ext cx="2491500" cy="2460332"/>
            </a:xfrm>
            <a:prstGeom prst="rect">
              <a:avLst/>
            </a:prstGeom>
          </p:spPr>
        </p:pic>
        <p:cxnSp>
          <p:nvCxnSpPr>
            <p:cNvPr id="58" name="Прямая со стрелкой 57"/>
            <p:cNvCxnSpPr/>
            <p:nvPr/>
          </p:nvCxnSpPr>
          <p:spPr>
            <a:xfrm flipH="1" flipV="1">
              <a:off x="3725423" y="3552566"/>
              <a:ext cx="355787" cy="298304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/>
            <p:nvPr/>
          </p:nvCxnSpPr>
          <p:spPr>
            <a:xfrm flipV="1">
              <a:off x="4343014" y="3492905"/>
              <a:ext cx="1" cy="357965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 flipV="1">
              <a:off x="4604819" y="3544150"/>
              <a:ext cx="327256" cy="306720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 flipH="1">
              <a:off x="3725423" y="4135917"/>
              <a:ext cx="355787" cy="6628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 flipV="1">
              <a:off x="4651811" y="4135917"/>
              <a:ext cx="342361" cy="6628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 flipH="1">
              <a:off x="3725423" y="4427591"/>
              <a:ext cx="355787" cy="318774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/>
            <p:nvPr/>
          </p:nvCxnSpPr>
          <p:spPr>
            <a:xfrm>
              <a:off x="4634608" y="4425152"/>
              <a:ext cx="376765" cy="321214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/>
            <p:nvPr/>
          </p:nvCxnSpPr>
          <p:spPr>
            <a:xfrm>
              <a:off x="4369027" y="4425152"/>
              <a:ext cx="23443" cy="400177"/>
            </a:xfrm>
            <a:prstGeom prst="straightConnector1">
              <a:avLst/>
            </a:prstGeom>
            <a:ln w="38100">
              <a:solidFill>
                <a:srgbClr val="CBCF13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8" name="Прямая со стрелкой 67"/>
          <p:cNvCxnSpPr>
            <a:stCxn id="5" idx="2"/>
            <a:endCxn id="6" idx="0"/>
          </p:cNvCxnSpPr>
          <p:nvPr/>
        </p:nvCxnSpPr>
        <p:spPr>
          <a:xfrm>
            <a:off x="4735282" y="1612900"/>
            <a:ext cx="0" cy="4445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7" idx="2"/>
            <a:endCxn id="8" idx="0"/>
          </p:cNvCxnSpPr>
          <p:nvPr/>
        </p:nvCxnSpPr>
        <p:spPr>
          <a:xfrm>
            <a:off x="4735282" y="5130676"/>
            <a:ext cx="11065" cy="83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>
            <a:stCxn id="7" idx="3"/>
            <a:endCxn id="11" idx="1"/>
          </p:cNvCxnSpPr>
          <p:nvPr/>
        </p:nvCxnSpPr>
        <p:spPr>
          <a:xfrm flipV="1">
            <a:off x="8632368" y="4420611"/>
            <a:ext cx="424709" cy="4370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>
            <a:stCxn id="7" idx="3"/>
            <a:endCxn id="10" idx="1"/>
          </p:cNvCxnSpPr>
          <p:nvPr/>
        </p:nvCxnSpPr>
        <p:spPr>
          <a:xfrm>
            <a:off x="8632368" y="4857626"/>
            <a:ext cx="424709" cy="4863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8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927096" y="1348797"/>
            <a:ext cx="6302071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>
                <a:solidFill>
                  <a:schemeClr val="tx1"/>
                </a:solidFill>
              </a:rPr>
              <a:t>Выбор очередного элемента </a:t>
            </a:r>
            <a:r>
              <a:rPr lang="ru-RU" dirty="0" smtClean="0">
                <a:solidFill>
                  <a:schemeClr val="tx1"/>
                </a:solidFill>
              </a:rPr>
              <a:t>размещения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03396" y="4652638"/>
            <a:ext cx="6302071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>
                <a:solidFill>
                  <a:schemeClr val="tx1"/>
                </a:solidFill>
              </a:rPr>
              <a:t>Сортировка позиции по оценке.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03396" y="3538649"/>
            <a:ext cx="6302071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>
                <a:solidFill>
                  <a:schemeClr val="tx1"/>
                </a:solidFill>
              </a:rPr>
              <a:t>Оценка </a:t>
            </a:r>
            <a:r>
              <a:rPr lang="ru-RU" dirty="0" smtClean="0">
                <a:solidFill>
                  <a:schemeClr val="tx1"/>
                </a:solidFill>
              </a:rPr>
              <a:t>позиции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03396" y="2443266"/>
            <a:ext cx="6302071" cy="546100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dirty="0">
                <a:solidFill>
                  <a:schemeClr val="tx1"/>
                </a:solidFill>
              </a:rPr>
              <a:t>Поиск позиций для элемента</a:t>
            </a:r>
          </a:p>
        </p:txBody>
      </p:sp>
      <p:pic>
        <p:nvPicPr>
          <p:cNvPr id="8" name="Рисунок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3"/>
          <a:stretch/>
        </p:blipFill>
        <p:spPr bwMode="auto">
          <a:xfrm>
            <a:off x="7754016" y="4939761"/>
            <a:ext cx="4086049" cy="180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2"/>
          <a:stretch/>
        </p:blipFill>
        <p:spPr bwMode="auto">
          <a:xfrm>
            <a:off x="7814008" y="1181280"/>
            <a:ext cx="3908870" cy="17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Скругленный прямоугольник 9"/>
          <p:cNvSpPr/>
          <p:nvPr/>
        </p:nvSpPr>
        <p:spPr>
          <a:xfrm>
            <a:off x="7725419" y="4115342"/>
            <a:ext cx="3054015" cy="465597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tx1"/>
                </a:solidFill>
              </a:rPr>
              <a:t>П</a:t>
            </a:r>
            <a:r>
              <a:rPr lang="ru-RU" sz="1400" dirty="0" err="1">
                <a:solidFill>
                  <a:schemeClr val="tx1"/>
                </a:solidFill>
              </a:rPr>
              <a:t>лощадь</a:t>
            </a:r>
            <a:r>
              <a:rPr lang="ru-RU" sz="1400" dirty="0">
                <a:solidFill>
                  <a:schemeClr val="tx1"/>
                </a:solidFill>
              </a:rPr>
              <a:t> пересечения с другими </a:t>
            </a:r>
            <a:r>
              <a:rPr lang="ru-RU" sz="1400" dirty="0" smtClean="0">
                <a:solidFill>
                  <a:schemeClr val="tx1"/>
                </a:solidFill>
              </a:rPr>
              <a:t>компонентами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725419" y="3093084"/>
            <a:ext cx="3054015" cy="663436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Bef>
                <a:spcPts val="200"/>
              </a:spcBef>
            </a:pPr>
            <a:r>
              <a:rPr lang="ru-RU" sz="1400" dirty="0">
                <a:solidFill>
                  <a:schemeClr val="tx1"/>
                </a:solidFill>
              </a:rPr>
              <a:t>Частичный критерий. </a:t>
            </a:r>
            <a:r>
              <a:rPr lang="ru-RU" sz="1400" dirty="0" smtClean="0">
                <a:solidFill>
                  <a:schemeClr val="tx1"/>
                </a:solidFill>
              </a:rPr>
              <a:t>Суммарная Манхэттенская метрика </a:t>
            </a:r>
            <a:r>
              <a:rPr lang="ru-RU" sz="1400" dirty="0">
                <a:solidFill>
                  <a:schemeClr val="tx1"/>
                </a:solidFill>
              </a:rPr>
              <a:t>цепей, в которые входит </a:t>
            </a:r>
            <a:r>
              <a:rPr lang="ru-RU" sz="1400" dirty="0" smtClean="0">
                <a:solidFill>
                  <a:schemeClr val="tx1"/>
                </a:solidFill>
              </a:rPr>
              <a:t>компонент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>
            <a:stCxn id="6" idx="3"/>
            <a:endCxn id="11" idx="1"/>
          </p:cNvCxnSpPr>
          <p:nvPr/>
        </p:nvCxnSpPr>
        <p:spPr>
          <a:xfrm flipV="1">
            <a:off x="7205467" y="3424802"/>
            <a:ext cx="519952" cy="3868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  <a:endCxn id="10" idx="1"/>
          </p:cNvCxnSpPr>
          <p:nvPr/>
        </p:nvCxnSpPr>
        <p:spPr>
          <a:xfrm>
            <a:off x="7205467" y="3811699"/>
            <a:ext cx="519952" cy="5364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033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Общая структура конструктивных стратегий</a:t>
            </a:r>
            <a:endParaRPr lang="ru-RU" sz="3200" b="1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076313" y="1894897"/>
            <a:ext cx="1818" cy="5483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65141" y="2989366"/>
            <a:ext cx="1" cy="56549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6" idx="2"/>
            <a:endCxn id="5" idx="0"/>
          </p:cNvCxnSpPr>
          <p:nvPr/>
        </p:nvCxnSpPr>
        <p:spPr>
          <a:xfrm>
            <a:off x="4054432" y="4084749"/>
            <a:ext cx="0" cy="56788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0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02209" y="1026368"/>
            <a:ext cx="5544000" cy="5542384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958196" y="2286812"/>
            <a:ext cx="2126974" cy="814197"/>
          </a:xfrm>
          <a:prstGeom prst="rect">
            <a:avLst/>
          </a:prstGeom>
          <a:solidFill>
            <a:srgbClr val="0033CC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320735" y="1436373"/>
            <a:ext cx="1743704" cy="1644756"/>
          </a:xfrm>
          <a:prstGeom prst="rect">
            <a:avLst/>
          </a:prstGeom>
          <a:solidFill>
            <a:srgbClr val="FFFF00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8" name="Группа 127"/>
          <p:cNvGrpSpPr/>
          <p:nvPr/>
        </p:nvGrpSpPr>
        <p:grpSpPr>
          <a:xfrm>
            <a:off x="6509712" y="1026470"/>
            <a:ext cx="4742188" cy="5513480"/>
            <a:chOff x="5912560" y="1026470"/>
            <a:chExt cx="4742188" cy="5513480"/>
          </a:xfrm>
          <a:solidFill>
            <a:srgbClr val="FF0066"/>
          </a:solidFill>
        </p:grpSpPr>
        <p:cxnSp>
          <p:nvCxnSpPr>
            <p:cNvPr id="44" name="Прямая соединительная линия 43"/>
            <p:cNvCxnSpPr/>
            <p:nvPr/>
          </p:nvCxnSpPr>
          <p:spPr>
            <a:xfrm rot="16200000" flipH="1">
              <a:off x="5310185" y="3782433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 rot="16200000" flipH="1">
              <a:off x="57425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 rot="16200000" flipH="1">
              <a:off x="6171736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rot="16200000" flipH="1">
              <a:off x="6599873" y="3787200"/>
              <a:ext cx="5493600" cy="7200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rot="16200000" flipH="1">
              <a:off x="7029390" y="3769356"/>
              <a:ext cx="5493600" cy="7828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16200000" flipH="1">
              <a:off x="48654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 rot="16200000" flipH="1">
              <a:off x="7465067" y="3787591"/>
              <a:ext cx="5491883" cy="12836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rot="16200000" flipH="1">
              <a:off x="7898330" y="3783529"/>
              <a:ext cx="5491881" cy="20955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 rot="16200000" flipH="1">
              <a:off x="3170427" y="3783600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rot="16200000" flipH="1">
              <a:off x="3599630" y="3787200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rot="16200000" flipH="1">
              <a:off x="4028833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16200000" flipH="1">
              <a:off x="4458036" y="3787044"/>
              <a:ext cx="5493600" cy="9333"/>
            </a:xfrm>
            <a:prstGeom prst="line">
              <a:avLst/>
            </a:prstGeom>
            <a:grpFill/>
            <a:ln w="12700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2" name="Группа 131"/>
          <p:cNvGrpSpPr/>
          <p:nvPr/>
        </p:nvGrpSpPr>
        <p:grpSpPr>
          <a:xfrm>
            <a:off x="6117370" y="1349506"/>
            <a:ext cx="5513480" cy="4742187"/>
            <a:chOff x="5520218" y="1405489"/>
            <a:chExt cx="5513480" cy="4742187"/>
          </a:xfrm>
        </p:grpSpPr>
        <p:cxnSp>
          <p:nvCxnSpPr>
            <p:cNvPr id="111" name="Прямая соединительная линия 110"/>
            <p:cNvCxnSpPr/>
            <p:nvPr/>
          </p:nvCxnSpPr>
          <p:spPr>
            <a:xfrm flipH="1">
              <a:off x="5526269" y="3545247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H="1">
              <a:off x="5521658" y="39775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/>
            <p:cNvCxnSpPr/>
            <p:nvPr/>
          </p:nvCxnSpPr>
          <p:spPr>
            <a:xfrm flipH="1">
              <a:off x="5521658" y="4406798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H="1">
              <a:off x="5522568" y="4836001"/>
              <a:ext cx="5493600" cy="7200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/>
            <p:nvPr/>
          </p:nvCxnSpPr>
          <p:spPr>
            <a:xfrm flipH="1">
              <a:off x="5540098" y="5265204"/>
              <a:ext cx="5493600" cy="7828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H="1">
              <a:off x="5521658" y="31004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H="1">
              <a:off x="5520218" y="5697519"/>
              <a:ext cx="5491883" cy="12836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/>
            <p:cNvCxnSpPr/>
            <p:nvPr/>
          </p:nvCxnSpPr>
          <p:spPr>
            <a:xfrm flipH="1">
              <a:off x="5520221" y="6126721"/>
              <a:ext cx="5491881" cy="20955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/>
            <p:cNvCxnSpPr/>
            <p:nvPr/>
          </p:nvCxnSpPr>
          <p:spPr>
            <a:xfrm flipH="1">
              <a:off x="5525102" y="1405489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5521502" y="1834692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Прямая соединительная линия 120"/>
            <p:cNvCxnSpPr/>
            <p:nvPr/>
          </p:nvCxnSpPr>
          <p:spPr>
            <a:xfrm flipH="1">
              <a:off x="5521658" y="2263895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 flipH="1">
              <a:off x="5521658" y="2693098"/>
              <a:ext cx="5493600" cy="9333"/>
            </a:xfrm>
            <a:prstGeom prst="line">
              <a:avLst/>
            </a:prstGeom>
            <a:ln w="952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Прямоугольник 123"/>
          <p:cNvSpPr/>
          <p:nvPr/>
        </p:nvSpPr>
        <p:spPr>
          <a:xfrm>
            <a:off x="7733437" y="2782966"/>
            <a:ext cx="854765" cy="1729409"/>
          </a:xfrm>
          <a:prstGeom prst="rect">
            <a:avLst/>
          </a:prstGeom>
          <a:solidFill>
            <a:srgbClr val="EF41E3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7316001" y="4253956"/>
            <a:ext cx="3001620" cy="1292087"/>
          </a:xfrm>
          <a:prstGeom prst="rect">
            <a:avLst/>
          </a:prstGeom>
          <a:solidFill>
            <a:srgbClr val="33CC33">
              <a:alpha val="49804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9780907" y="3637721"/>
            <a:ext cx="1133061" cy="1093305"/>
          </a:xfrm>
          <a:prstGeom prst="rect">
            <a:avLst/>
          </a:prstGeom>
          <a:solidFill>
            <a:srgbClr val="FF0000">
              <a:alpha val="50000"/>
            </a:srgb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4" name="Группа 233"/>
          <p:cNvGrpSpPr/>
          <p:nvPr/>
        </p:nvGrpSpPr>
        <p:grpSpPr>
          <a:xfrm>
            <a:off x="6962379" y="1469634"/>
            <a:ext cx="4306952" cy="4228056"/>
            <a:chOff x="6387541" y="1437866"/>
            <a:chExt cx="4306952" cy="4228056"/>
          </a:xfrm>
        </p:grpSpPr>
        <p:sp>
          <p:nvSpPr>
            <p:cNvPr id="139" name="TextBox 138"/>
            <p:cNvSpPr txBox="1"/>
            <p:nvPr/>
          </p:nvSpPr>
          <p:spPr>
            <a:xfrm>
              <a:off x="9422278" y="145112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745896" y="404850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435532" y="404851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653130" y="145111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143456" y="144449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580772" y="144449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9031342" y="143786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666384" y="186192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156710" y="185530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594026" y="185530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044596" y="184868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9435532" y="186193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659760" y="231249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150086" y="230587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587402" y="230587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037972" y="229925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428908" y="231250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673014" y="272331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163340" y="271668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600656" y="271668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051226" y="271006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442162" y="272331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156710" y="404188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594026" y="404188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044596" y="403526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679638" y="445932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169964" y="445269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8607280" y="445269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9057850" y="444607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9448786" y="445932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673014" y="490989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163340" y="490326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600656" y="490326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9051226" y="489664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9442162" y="490989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686268" y="532070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176594" y="531408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613910" y="531408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064480" y="530745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9455416" y="532071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6447177" y="2332385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884493" y="2332385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275429" y="2325761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460431" y="2743199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877869" y="2743199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308561" y="2736575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871245" y="3193769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301937" y="3187145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7732629" y="3200399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844743" y="3604583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7295313" y="3597959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745883" y="3611213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387541" y="404191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844735" y="404191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275427" y="403529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6400795" y="445273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838111" y="445273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7288681" y="444610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394171" y="490330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6831487" y="490330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7282057" y="489667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407425" y="531411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6844741" y="5314114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295311" y="5327368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8099" y="359130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468669" y="358468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9859605" y="359793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9852981" y="404850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9866235" y="4459320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0270419" y="359131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0263795" y="4041882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0277049" y="4452696"/>
              <a:ext cx="417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ru-RU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6" name="Рамка 235"/>
          <p:cNvSpPr/>
          <p:nvPr/>
        </p:nvSpPr>
        <p:spPr>
          <a:xfrm>
            <a:off x="8169552" y="2627582"/>
            <a:ext cx="496956" cy="49695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0" name="Овал 239"/>
          <p:cNvSpPr/>
          <p:nvPr/>
        </p:nvSpPr>
        <p:spPr>
          <a:xfrm>
            <a:off x="6887594" y="2207171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1" name="Овал 240"/>
          <p:cNvSpPr/>
          <p:nvPr/>
        </p:nvSpPr>
        <p:spPr>
          <a:xfrm>
            <a:off x="6440886" y="2201911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2" name="Овал 241"/>
          <p:cNvSpPr/>
          <p:nvPr/>
        </p:nvSpPr>
        <p:spPr>
          <a:xfrm>
            <a:off x="6866573" y="1792012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3" name="Овал 242"/>
          <p:cNvSpPr/>
          <p:nvPr/>
        </p:nvSpPr>
        <p:spPr>
          <a:xfrm>
            <a:off x="6451395" y="1802517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4" name="Овал 243"/>
          <p:cNvSpPr/>
          <p:nvPr/>
        </p:nvSpPr>
        <p:spPr>
          <a:xfrm>
            <a:off x="7292264" y="2201900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5" name="Овал 244"/>
          <p:cNvSpPr/>
          <p:nvPr/>
        </p:nvSpPr>
        <p:spPr>
          <a:xfrm>
            <a:off x="7302756" y="1786735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6" name="Овал 245"/>
          <p:cNvSpPr/>
          <p:nvPr/>
        </p:nvSpPr>
        <p:spPr>
          <a:xfrm>
            <a:off x="6882334" y="2627593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7" name="Овал 246"/>
          <p:cNvSpPr/>
          <p:nvPr/>
        </p:nvSpPr>
        <p:spPr>
          <a:xfrm>
            <a:off x="6435626" y="2638099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8" name="Овал 247"/>
          <p:cNvSpPr/>
          <p:nvPr/>
        </p:nvSpPr>
        <p:spPr>
          <a:xfrm>
            <a:off x="7302770" y="2638088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9" name="Овал 248"/>
          <p:cNvSpPr/>
          <p:nvPr/>
        </p:nvSpPr>
        <p:spPr>
          <a:xfrm>
            <a:off x="6041476" y="2196651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0" name="Овал 249"/>
          <p:cNvSpPr/>
          <p:nvPr/>
        </p:nvSpPr>
        <p:spPr>
          <a:xfrm>
            <a:off x="6051985" y="1797257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1" name="Овал 250"/>
          <p:cNvSpPr/>
          <p:nvPr/>
        </p:nvSpPr>
        <p:spPr>
          <a:xfrm>
            <a:off x="6036216" y="2632839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5" name="Овал 254"/>
          <p:cNvSpPr/>
          <p:nvPr/>
        </p:nvSpPr>
        <p:spPr>
          <a:xfrm>
            <a:off x="6861313" y="1345304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6" name="Овал 255"/>
          <p:cNvSpPr/>
          <p:nvPr/>
        </p:nvSpPr>
        <p:spPr>
          <a:xfrm>
            <a:off x="6446135" y="1355809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7" name="Овал 256"/>
          <p:cNvSpPr/>
          <p:nvPr/>
        </p:nvSpPr>
        <p:spPr>
          <a:xfrm>
            <a:off x="7297496" y="1340027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8" name="Овал 257"/>
          <p:cNvSpPr/>
          <p:nvPr/>
        </p:nvSpPr>
        <p:spPr>
          <a:xfrm>
            <a:off x="6046725" y="1350549"/>
            <a:ext cx="141890" cy="141890"/>
          </a:xfrm>
          <a:prstGeom prst="ellipse">
            <a:avLst/>
          </a:prstGeom>
          <a:solidFill>
            <a:srgbClr val="FF00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64" name="Стрелка влево 263"/>
          <p:cNvSpPr/>
          <p:nvPr/>
        </p:nvSpPr>
        <p:spPr>
          <a:xfrm>
            <a:off x="6630092" y="2249214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9" name="Стрелка влево 268"/>
          <p:cNvSpPr/>
          <p:nvPr/>
        </p:nvSpPr>
        <p:spPr>
          <a:xfrm>
            <a:off x="6640598" y="2653870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0" name="Стрелка влево 269"/>
          <p:cNvSpPr/>
          <p:nvPr/>
        </p:nvSpPr>
        <p:spPr>
          <a:xfrm rot="5400000">
            <a:off x="6435650" y="2023243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1" name="Стрелка влево 270"/>
          <p:cNvSpPr/>
          <p:nvPr/>
        </p:nvSpPr>
        <p:spPr>
          <a:xfrm rot="5400000">
            <a:off x="6020474" y="2017983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2" name="Стрелка влево 271"/>
          <p:cNvSpPr/>
          <p:nvPr/>
        </p:nvSpPr>
        <p:spPr>
          <a:xfrm rot="5400000">
            <a:off x="6015214" y="2454171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3" name="Стрелка влево 272"/>
          <p:cNvSpPr/>
          <p:nvPr/>
        </p:nvSpPr>
        <p:spPr>
          <a:xfrm>
            <a:off x="7076777" y="2664380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4" name="Стрелка влево 273"/>
          <p:cNvSpPr/>
          <p:nvPr/>
        </p:nvSpPr>
        <p:spPr>
          <a:xfrm>
            <a:off x="6204419" y="2659124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5" name="Стрелка влево 274"/>
          <p:cNvSpPr/>
          <p:nvPr/>
        </p:nvSpPr>
        <p:spPr>
          <a:xfrm rot="5400000">
            <a:off x="6030980" y="1587041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6" name="Стрелка влево 275"/>
          <p:cNvSpPr/>
          <p:nvPr/>
        </p:nvSpPr>
        <p:spPr>
          <a:xfrm rot="10800000">
            <a:off x="7066248" y="1361070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7" name="Стрелка влево 276"/>
          <p:cNvSpPr/>
          <p:nvPr/>
        </p:nvSpPr>
        <p:spPr>
          <a:xfrm rot="10800000">
            <a:off x="6635306" y="1371576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8" name="Стрелка влево 277"/>
          <p:cNvSpPr/>
          <p:nvPr/>
        </p:nvSpPr>
        <p:spPr>
          <a:xfrm rot="10800000">
            <a:off x="6220130" y="1366316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2" name="Стрелка влево 281"/>
          <p:cNvSpPr/>
          <p:nvPr/>
        </p:nvSpPr>
        <p:spPr>
          <a:xfrm rot="16200000">
            <a:off x="7281711" y="2017967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Стрелка влево 283"/>
          <p:cNvSpPr/>
          <p:nvPr/>
        </p:nvSpPr>
        <p:spPr>
          <a:xfrm rot="16200000">
            <a:off x="7302695" y="2448882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5" name="Стрелка влево 284"/>
          <p:cNvSpPr/>
          <p:nvPr/>
        </p:nvSpPr>
        <p:spPr>
          <a:xfrm rot="10800000">
            <a:off x="6640603" y="1802525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" name="Стрелка влево 285"/>
          <p:cNvSpPr/>
          <p:nvPr/>
        </p:nvSpPr>
        <p:spPr>
          <a:xfrm rot="10800000">
            <a:off x="7061025" y="1797265"/>
            <a:ext cx="178675" cy="99848"/>
          </a:xfrm>
          <a:prstGeom prst="leftArrow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4302" y="1423988"/>
            <a:ext cx="252979" cy="42057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89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6395" y="2278137"/>
            <a:ext cx="252979" cy="42057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90" name="Picture 2" descr="C:\Users\Юлия\Desktop\depositphotos_13841971-collections-of-lock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6866" y="3106608"/>
            <a:ext cx="252979" cy="42057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84" name="Скругленный прямоугольник 183"/>
          <p:cNvSpPr/>
          <p:nvPr/>
        </p:nvSpPr>
        <p:spPr>
          <a:xfrm>
            <a:off x="303447" y="1407806"/>
            <a:ext cx="3684783" cy="726262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Разбиение монтажного пространства на непересекающиеся области (регионы)</a:t>
            </a:r>
          </a:p>
        </p:txBody>
      </p:sp>
      <p:sp>
        <p:nvSpPr>
          <p:cNvPr id="185" name="Скругленный прямоугольник 184"/>
          <p:cNvSpPr/>
          <p:nvPr/>
        </p:nvSpPr>
        <p:spPr>
          <a:xfrm>
            <a:off x="303447" y="2570754"/>
            <a:ext cx="3684783" cy="661413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Расчет коэффициентов </a:t>
            </a:r>
            <a:r>
              <a:rPr lang="ru-RU" sz="1600" dirty="0" err="1">
                <a:solidFill>
                  <a:schemeClr val="tx1"/>
                </a:solidFill>
              </a:rPr>
              <a:t>заполненности</a:t>
            </a:r>
            <a:r>
              <a:rPr lang="ru-RU" sz="1600" dirty="0">
                <a:solidFill>
                  <a:schemeClr val="tx1"/>
                </a:solidFill>
              </a:rPr>
              <a:t> регионов</a:t>
            </a:r>
          </a:p>
        </p:txBody>
      </p:sp>
      <p:sp>
        <p:nvSpPr>
          <p:cNvPr id="189" name="Скругленный прямоугольник 188"/>
          <p:cNvSpPr/>
          <p:nvPr/>
        </p:nvSpPr>
        <p:spPr>
          <a:xfrm>
            <a:off x="315254" y="3663644"/>
            <a:ext cx="3661167" cy="662631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Выбор региона с максимальным коэффициентом </a:t>
            </a:r>
            <a:r>
              <a:rPr lang="ru-RU" sz="1600" dirty="0" err="1">
                <a:solidFill>
                  <a:schemeClr val="tx1"/>
                </a:solidFill>
              </a:rPr>
              <a:t>заполненности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0" name="Скругленный прямоугольник 189"/>
          <p:cNvSpPr/>
          <p:nvPr/>
        </p:nvSpPr>
        <p:spPr>
          <a:xfrm>
            <a:off x="316149" y="4980616"/>
            <a:ext cx="3670798" cy="823657"/>
          </a:xfrm>
          <a:prstGeom prst="roundRect">
            <a:avLst/>
          </a:prstGeom>
          <a:solidFill>
            <a:srgbClr val="96B0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>
                <a:solidFill>
                  <a:schemeClr val="tx1"/>
                </a:solidFill>
              </a:rPr>
              <a:t>Последовательное размещение элементов , попадающих в выбранный регион </a:t>
            </a:r>
          </a:p>
        </p:txBody>
      </p:sp>
      <p:cxnSp>
        <p:nvCxnSpPr>
          <p:cNvPr id="191" name="Прямая со стрелкой 190"/>
          <p:cNvCxnSpPr>
            <a:stCxn id="184" idx="2"/>
            <a:endCxn id="185" idx="0"/>
          </p:cNvCxnSpPr>
          <p:nvPr/>
        </p:nvCxnSpPr>
        <p:spPr>
          <a:xfrm>
            <a:off x="2145839" y="2134068"/>
            <a:ext cx="0" cy="4366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5" name="Прямая со стрелкой 194"/>
          <p:cNvCxnSpPr>
            <a:stCxn id="185" idx="2"/>
            <a:endCxn id="189" idx="0"/>
          </p:cNvCxnSpPr>
          <p:nvPr/>
        </p:nvCxnSpPr>
        <p:spPr>
          <a:xfrm flipH="1">
            <a:off x="2145838" y="3232167"/>
            <a:ext cx="1" cy="43147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6" name="Прямая со стрелкой 195"/>
          <p:cNvCxnSpPr>
            <a:stCxn id="189" idx="2"/>
            <a:endCxn id="190" idx="0"/>
          </p:cNvCxnSpPr>
          <p:nvPr/>
        </p:nvCxnSpPr>
        <p:spPr>
          <a:xfrm>
            <a:off x="2145838" y="4326275"/>
            <a:ext cx="5710" cy="6543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0" name="Скругленный прямоугольник 199"/>
          <p:cNvSpPr/>
          <p:nvPr/>
        </p:nvSpPr>
        <p:spPr>
          <a:xfrm>
            <a:off x="4194224" y="4073732"/>
            <a:ext cx="1864028" cy="558222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Поиск посадочных мест</a:t>
            </a:r>
          </a:p>
        </p:txBody>
      </p:sp>
      <p:sp>
        <p:nvSpPr>
          <p:cNvPr id="204" name="Скругленный прямоугольник 203"/>
          <p:cNvSpPr/>
          <p:nvPr/>
        </p:nvSpPr>
        <p:spPr>
          <a:xfrm>
            <a:off x="4194224" y="5110937"/>
            <a:ext cx="1864028" cy="558222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Выбор лучшей позиции</a:t>
            </a:r>
          </a:p>
        </p:txBody>
      </p:sp>
      <p:sp>
        <p:nvSpPr>
          <p:cNvPr id="205" name="Скругленный прямоугольник 204"/>
          <p:cNvSpPr/>
          <p:nvPr/>
        </p:nvSpPr>
        <p:spPr>
          <a:xfrm>
            <a:off x="4207547" y="6163253"/>
            <a:ext cx="1864028" cy="558222"/>
          </a:xfrm>
          <a:prstGeom prst="round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Размещение элемента</a:t>
            </a:r>
          </a:p>
        </p:txBody>
      </p:sp>
      <p:sp>
        <p:nvSpPr>
          <p:cNvPr id="209" name="Прямоугольник 208"/>
          <p:cNvSpPr/>
          <p:nvPr/>
        </p:nvSpPr>
        <p:spPr>
          <a:xfrm>
            <a:off x="1734671" y="6091693"/>
            <a:ext cx="83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Выход</a:t>
            </a:r>
            <a:endParaRPr lang="ru-RU" b="1" dirty="0"/>
          </a:p>
        </p:txBody>
      </p:sp>
      <p:pic>
        <p:nvPicPr>
          <p:cNvPr id="210" name="Рисунок 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62" y="5745421"/>
            <a:ext cx="188992" cy="432854"/>
          </a:xfrm>
          <a:prstGeom prst="rect">
            <a:avLst/>
          </a:prstGeom>
        </p:spPr>
      </p:pic>
      <p:cxnSp>
        <p:nvCxnSpPr>
          <p:cNvPr id="214" name="Прямая соединительная линия 213"/>
          <p:cNvCxnSpPr>
            <a:stCxn id="190" idx="3"/>
            <a:endCxn id="200" idx="1"/>
          </p:cNvCxnSpPr>
          <p:nvPr/>
        </p:nvCxnSpPr>
        <p:spPr>
          <a:xfrm flipV="1">
            <a:off x="3986947" y="4352843"/>
            <a:ext cx="207277" cy="1039602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9" name="Прямая соединительная линия 218"/>
          <p:cNvCxnSpPr>
            <a:stCxn id="190" idx="3"/>
            <a:endCxn id="205" idx="1"/>
          </p:cNvCxnSpPr>
          <p:nvPr/>
        </p:nvCxnSpPr>
        <p:spPr>
          <a:xfrm>
            <a:off x="3986947" y="5392445"/>
            <a:ext cx="220600" cy="1049919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3" name="Прямая со стрелкой 222"/>
          <p:cNvCxnSpPr>
            <a:stCxn id="200" idx="2"/>
            <a:endCxn id="204" idx="0"/>
          </p:cNvCxnSpPr>
          <p:nvPr/>
        </p:nvCxnSpPr>
        <p:spPr>
          <a:xfrm>
            <a:off x="5126238" y="4631954"/>
            <a:ext cx="0" cy="478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4" name="Прямая со стрелкой 223"/>
          <p:cNvCxnSpPr>
            <a:stCxn id="204" idx="2"/>
            <a:endCxn id="205" idx="0"/>
          </p:cNvCxnSpPr>
          <p:nvPr/>
        </p:nvCxnSpPr>
        <p:spPr>
          <a:xfrm>
            <a:off x="5126238" y="5669159"/>
            <a:ext cx="13323" cy="494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6" name="Соединительная линия уступом 225"/>
          <p:cNvCxnSpPr/>
          <p:nvPr/>
        </p:nvCxnSpPr>
        <p:spPr>
          <a:xfrm rot="10800000">
            <a:off x="311971" y="2958924"/>
            <a:ext cx="12701" cy="2409862"/>
          </a:xfrm>
          <a:prstGeom prst="bentConnector3">
            <a:avLst>
              <a:gd name="adj1" fmla="val 18998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7" name="Заголовок 1"/>
          <p:cNvSpPr>
            <a:spLocks noGrp="1"/>
          </p:cNvSpPr>
          <p:nvPr>
            <p:ph type="title"/>
          </p:nvPr>
        </p:nvSpPr>
        <p:spPr>
          <a:xfrm>
            <a:off x="398368" y="326523"/>
            <a:ext cx="10515600" cy="430940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2800" b="1" dirty="0" smtClean="0"/>
              <a:t>Алгоритм №2. Стратегия </a:t>
            </a:r>
            <a:r>
              <a:rPr lang="ru-RU" sz="2800" b="1" dirty="0"/>
              <a:t>минимизации </a:t>
            </a:r>
            <a:r>
              <a:rPr lang="ru-RU" sz="2800" b="1" dirty="0" smtClean="0"/>
              <a:t>пересечений</a:t>
            </a:r>
            <a:endParaRPr lang="ru-RU" sz="2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EFAC-BDAE-47FD-9CD3-1766282E3D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-0.00508 L -0.00599 -0.005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509 L -0.06879 -0.0074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79 L 0.00782 0.0416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27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000"/>
                            </p:stCondLst>
                            <p:childTnLst>
                              <p:par>
                                <p:cTn id="2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6" grpId="0" animBg="1"/>
      <p:bldP spid="240" grpId="0" animBg="1"/>
      <p:bldP spid="240" grpId="1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82" grpId="0" animBg="1"/>
      <p:bldP spid="284" grpId="0" animBg="1"/>
      <p:bldP spid="285" grpId="0" animBg="1"/>
      <p:bldP spid="286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</TotalTime>
  <Words>1231</Words>
  <Application>Microsoft Office PowerPoint</Application>
  <PresentationFormat>Широкоэкранный</PresentationFormat>
  <Paragraphs>618</Paragraphs>
  <Slides>22</Slides>
  <Notes>1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Тема Office</vt:lpstr>
      <vt:lpstr>Детальное размещение элементов интегральных схем</vt:lpstr>
      <vt:lpstr>Этапы проектирования</vt:lpstr>
      <vt:lpstr>Формальная постановка задачи </vt:lpstr>
      <vt:lpstr>Примеры постановочных задач</vt:lpstr>
      <vt:lpstr>Архитектура системы</vt:lpstr>
      <vt:lpstr>Архитектура системы</vt:lpstr>
      <vt:lpstr>Алгоритм №1. Итерационная стратегия алгоритма Force Directed </vt:lpstr>
      <vt:lpstr>Общая структура конструктивных стратегий</vt:lpstr>
      <vt:lpstr>Алгоритм №2. Стратегия минимизации пересечений</vt:lpstr>
      <vt:lpstr>Алгоритм №3. Жадная стратегия с учетом лексикографии критериев.</vt:lpstr>
      <vt:lpstr>Визуализация решений</vt:lpstr>
      <vt:lpstr>Результаты экспериментов</vt:lpstr>
      <vt:lpstr>Результаты экспериментов</vt:lpstr>
      <vt:lpstr>Результаты экспериментов</vt:lpstr>
      <vt:lpstr>Дополнительные характеристики</vt:lpstr>
      <vt:lpstr>Сравнение с другим системами</vt:lpstr>
      <vt:lpstr>Ibm01 FD i25  + CR</vt:lpstr>
      <vt:lpstr>Ibm02 FD i25 + CR</vt:lpstr>
      <vt:lpstr>Ibm03 FD i25 + CR</vt:lpstr>
      <vt:lpstr>Заключение и выводы</vt:lpstr>
      <vt:lpstr>СПИСОК ЛИТЕРАТУРЫ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Oppa</dc:creator>
  <cp:lastModifiedBy>Serega</cp:lastModifiedBy>
  <cp:revision>109</cp:revision>
  <dcterms:created xsi:type="dcterms:W3CDTF">2014-11-30T12:41:11Z</dcterms:created>
  <dcterms:modified xsi:type="dcterms:W3CDTF">2014-12-07T22:29:11Z</dcterms:modified>
</cp:coreProperties>
</file>